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8"/>
  </p:notesMasterIdLst>
  <p:sldIdLst>
    <p:sldId id="351" r:id="rId2"/>
    <p:sldId id="256" r:id="rId3"/>
    <p:sldId id="530" r:id="rId4"/>
    <p:sldId id="529" r:id="rId5"/>
    <p:sldId id="302" r:id="rId6"/>
    <p:sldId id="349" r:id="rId7"/>
    <p:sldId id="305" r:id="rId8"/>
    <p:sldId id="307" r:id="rId9"/>
    <p:sldId id="308" r:id="rId10"/>
    <p:sldId id="309" r:id="rId11"/>
    <p:sldId id="531" r:id="rId12"/>
    <p:sldId id="310" r:id="rId13"/>
    <p:sldId id="311" r:id="rId14"/>
    <p:sldId id="352" r:id="rId15"/>
    <p:sldId id="312" r:id="rId16"/>
    <p:sldId id="353" r:id="rId17"/>
    <p:sldId id="313" r:id="rId18"/>
    <p:sldId id="315" r:id="rId19"/>
    <p:sldId id="316" r:id="rId20"/>
    <p:sldId id="317" r:id="rId21"/>
    <p:sldId id="348" r:id="rId22"/>
    <p:sldId id="318" r:id="rId23"/>
    <p:sldId id="319" r:id="rId24"/>
    <p:sldId id="320" r:id="rId25"/>
    <p:sldId id="575" r:id="rId26"/>
    <p:sldId id="576" r:id="rId27"/>
    <p:sldId id="321" r:id="rId28"/>
    <p:sldId id="326" r:id="rId29"/>
    <p:sldId id="345" r:id="rId30"/>
    <p:sldId id="329" r:id="rId31"/>
    <p:sldId id="354" r:id="rId32"/>
    <p:sldId id="355" r:id="rId33"/>
    <p:sldId id="327" r:id="rId34"/>
    <p:sldId id="328" r:id="rId35"/>
    <p:sldId id="330" r:id="rId36"/>
    <p:sldId id="331" r:id="rId37"/>
    <p:sldId id="332" r:id="rId38"/>
    <p:sldId id="333" r:id="rId39"/>
    <p:sldId id="336" r:id="rId40"/>
    <p:sldId id="337" r:id="rId41"/>
    <p:sldId id="338" r:id="rId42"/>
    <p:sldId id="339" r:id="rId43"/>
    <p:sldId id="340" r:id="rId44"/>
    <p:sldId id="363" r:id="rId45"/>
    <p:sldId id="364" r:id="rId46"/>
    <p:sldId id="365" r:id="rId47"/>
    <p:sldId id="366" r:id="rId48"/>
    <p:sldId id="341" r:id="rId49"/>
    <p:sldId id="356" r:id="rId50"/>
    <p:sldId id="342" r:id="rId51"/>
    <p:sldId id="367" r:id="rId52"/>
    <p:sldId id="357" r:id="rId53"/>
    <p:sldId id="358" r:id="rId54"/>
    <p:sldId id="359" r:id="rId55"/>
    <p:sldId id="360" r:id="rId56"/>
    <p:sldId id="361" r:id="rId57"/>
    <p:sldId id="362" r:id="rId58"/>
    <p:sldId id="343" r:id="rId59"/>
    <p:sldId id="344" r:id="rId60"/>
    <p:sldId id="346" r:id="rId61"/>
    <p:sldId id="368" r:id="rId62"/>
    <p:sldId id="369" r:id="rId63"/>
    <p:sldId id="370" r:id="rId64"/>
    <p:sldId id="373" r:id="rId65"/>
    <p:sldId id="372" r:id="rId66"/>
    <p:sldId id="423" r:id="rId67"/>
    <p:sldId id="422" r:id="rId68"/>
    <p:sldId id="419" r:id="rId69"/>
    <p:sldId id="535" r:id="rId70"/>
    <p:sldId id="536" r:id="rId71"/>
    <p:sldId id="538" r:id="rId72"/>
    <p:sldId id="537" r:id="rId73"/>
    <p:sldId id="539" r:id="rId74"/>
    <p:sldId id="540" r:id="rId75"/>
    <p:sldId id="545" r:id="rId76"/>
    <p:sldId id="533" r:id="rId77"/>
    <p:sldId id="541" r:id="rId78"/>
    <p:sldId id="542" r:id="rId79"/>
    <p:sldId id="543" r:id="rId80"/>
    <p:sldId id="425" r:id="rId81"/>
    <p:sldId id="414" r:id="rId82"/>
    <p:sldId id="415" r:id="rId83"/>
    <p:sldId id="416" r:id="rId84"/>
    <p:sldId id="417" r:id="rId85"/>
    <p:sldId id="418" r:id="rId86"/>
    <p:sldId id="375" r:id="rId87"/>
    <p:sldId id="376" r:id="rId88"/>
    <p:sldId id="431" r:id="rId89"/>
    <p:sldId id="426" r:id="rId90"/>
    <p:sldId id="427" r:id="rId91"/>
    <p:sldId id="428" r:id="rId92"/>
    <p:sldId id="429" r:id="rId93"/>
    <p:sldId id="430" r:id="rId94"/>
    <p:sldId id="377" r:id="rId95"/>
    <p:sldId id="546" r:id="rId96"/>
    <p:sldId id="547" r:id="rId97"/>
    <p:sldId id="548" r:id="rId98"/>
    <p:sldId id="549" r:id="rId99"/>
    <p:sldId id="550" r:id="rId100"/>
    <p:sldId id="574" r:id="rId101"/>
    <p:sldId id="378" r:id="rId102"/>
    <p:sldId id="632" r:id="rId103"/>
    <p:sldId id="633" r:id="rId104"/>
    <p:sldId id="634" r:id="rId105"/>
    <p:sldId id="635" r:id="rId106"/>
    <p:sldId id="636" r:id="rId107"/>
    <p:sldId id="637" r:id="rId108"/>
    <p:sldId id="638" r:id="rId109"/>
    <p:sldId id="577" r:id="rId110"/>
    <p:sldId id="592" r:id="rId111"/>
    <p:sldId id="578" r:id="rId112"/>
    <p:sldId id="579" r:id="rId113"/>
    <p:sldId id="580" r:id="rId114"/>
    <p:sldId id="581" r:id="rId115"/>
    <p:sldId id="582" r:id="rId116"/>
    <p:sldId id="583" r:id="rId117"/>
    <p:sldId id="584" r:id="rId118"/>
    <p:sldId id="585" r:id="rId119"/>
    <p:sldId id="586" r:id="rId120"/>
    <p:sldId id="587" r:id="rId121"/>
    <p:sldId id="588" r:id="rId122"/>
    <p:sldId id="593" r:id="rId123"/>
    <p:sldId id="589" r:id="rId124"/>
    <p:sldId id="625" r:id="rId125"/>
    <p:sldId id="590" r:id="rId126"/>
    <p:sldId id="591" r:id="rId127"/>
    <p:sldId id="595" r:id="rId128"/>
    <p:sldId id="599" r:id="rId129"/>
    <p:sldId id="600" r:id="rId130"/>
    <p:sldId id="616" r:id="rId131"/>
    <p:sldId id="607" r:id="rId132"/>
    <p:sldId id="608" r:id="rId133"/>
    <p:sldId id="609" r:id="rId134"/>
    <p:sldId id="610" r:id="rId135"/>
    <p:sldId id="611" r:id="rId136"/>
    <p:sldId id="612" r:id="rId137"/>
    <p:sldId id="613" r:id="rId138"/>
    <p:sldId id="617" r:id="rId139"/>
    <p:sldId id="594" r:id="rId140"/>
    <p:sldId id="626" r:id="rId141"/>
    <p:sldId id="630" r:id="rId142"/>
    <p:sldId id="631" r:id="rId143"/>
    <p:sldId id="628" r:id="rId144"/>
    <p:sldId id="629" r:id="rId145"/>
    <p:sldId id="627" r:id="rId146"/>
    <p:sldId id="618" r:id="rId147"/>
    <p:sldId id="620" r:id="rId148"/>
    <p:sldId id="621" r:id="rId149"/>
    <p:sldId id="622" r:id="rId150"/>
    <p:sldId id="623" r:id="rId151"/>
    <p:sldId id="624" r:id="rId152"/>
    <p:sldId id="596" r:id="rId153"/>
    <p:sldId id="598" r:id="rId154"/>
    <p:sldId id="464" r:id="rId155"/>
    <p:sldId id="466" r:id="rId156"/>
    <p:sldId id="467" r:id="rId157"/>
    <p:sldId id="468" r:id="rId158"/>
    <p:sldId id="469" r:id="rId159"/>
    <p:sldId id="470" r:id="rId160"/>
    <p:sldId id="472" r:id="rId161"/>
    <p:sldId id="474" r:id="rId162"/>
    <p:sldId id="475" r:id="rId163"/>
    <p:sldId id="476" r:id="rId164"/>
    <p:sldId id="477" r:id="rId165"/>
    <p:sldId id="478" r:id="rId166"/>
    <p:sldId id="473" r:id="rId167"/>
    <p:sldId id="551" r:id="rId168"/>
    <p:sldId id="479" r:id="rId169"/>
    <p:sldId id="480" r:id="rId170"/>
    <p:sldId id="481" r:id="rId171"/>
    <p:sldId id="482" r:id="rId172"/>
    <p:sldId id="484" r:id="rId173"/>
    <p:sldId id="552" r:id="rId174"/>
    <p:sldId id="485" r:id="rId175"/>
    <p:sldId id="554" r:id="rId176"/>
    <p:sldId id="553" r:id="rId177"/>
    <p:sldId id="486" r:id="rId178"/>
    <p:sldId id="487" r:id="rId179"/>
    <p:sldId id="488" r:id="rId180"/>
    <p:sldId id="489" r:id="rId181"/>
    <p:sldId id="490" r:id="rId182"/>
    <p:sldId id="491" r:id="rId183"/>
    <p:sldId id="492" r:id="rId184"/>
    <p:sldId id="493" r:id="rId185"/>
    <p:sldId id="558" r:id="rId186"/>
    <p:sldId id="555" r:id="rId187"/>
    <p:sldId id="556" r:id="rId188"/>
    <p:sldId id="559" r:id="rId189"/>
    <p:sldId id="494" r:id="rId190"/>
    <p:sldId id="495" r:id="rId191"/>
    <p:sldId id="496" r:id="rId192"/>
    <p:sldId id="560" r:id="rId193"/>
    <p:sldId id="514" r:id="rId194"/>
    <p:sldId id="515" r:id="rId195"/>
    <p:sldId id="561" r:id="rId196"/>
    <p:sldId id="516" r:id="rId197"/>
    <p:sldId id="562" r:id="rId198"/>
    <p:sldId id="563" r:id="rId199"/>
    <p:sldId id="497" r:id="rId200"/>
    <p:sldId id="564" r:id="rId201"/>
    <p:sldId id="557" r:id="rId202"/>
    <p:sldId id="498" r:id="rId203"/>
    <p:sldId id="499" r:id="rId204"/>
    <p:sldId id="565" r:id="rId205"/>
    <p:sldId id="500" r:id="rId206"/>
    <p:sldId id="517" r:id="rId207"/>
    <p:sldId id="518" r:id="rId208"/>
    <p:sldId id="519" r:id="rId209"/>
    <p:sldId id="522" r:id="rId210"/>
    <p:sldId id="465" r:id="rId211"/>
    <p:sldId id="523" r:id="rId212"/>
    <p:sldId id="379" r:id="rId213"/>
    <p:sldId id="432" r:id="rId214"/>
    <p:sldId id="433" r:id="rId215"/>
    <p:sldId id="639" r:id="rId216"/>
    <p:sldId id="434" r:id="rId217"/>
    <p:sldId id="435" r:id="rId218"/>
    <p:sldId id="640" r:id="rId219"/>
    <p:sldId id="450" r:id="rId220"/>
    <p:sldId id="436" r:id="rId221"/>
    <p:sldId id="437" r:id="rId222"/>
    <p:sldId id="438" r:id="rId223"/>
    <p:sldId id="641" r:id="rId224"/>
    <p:sldId id="439" r:id="rId225"/>
    <p:sldId id="440" r:id="rId226"/>
    <p:sldId id="441" r:id="rId227"/>
    <p:sldId id="442" r:id="rId228"/>
    <p:sldId id="443" r:id="rId229"/>
    <p:sldId id="444" r:id="rId230"/>
    <p:sldId id="445" r:id="rId231"/>
    <p:sldId id="446" r:id="rId232"/>
    <p:sldId id="447" r:id="rId233"/>
    <p:sldId id="448" r:id="rId234"/>
    <p:sldId id="460" r:id="rId235"/>
    <p:sldId id="461" r:id="rId236"/>
    <p:sldId id="462" r:id="rId237"/>
    <p:sldId id="463" r:id="rId238"/>
    <p:sldId id="449" r:id="rId239"/>
    <p:sldId id="451" r:id="rId240"/>
    <p:sldId id="452" r:id="rId241"/>
    <p:sldId id="453" r:id="rId242"/>
    <p:sldId id="454" r:id="rId243"/>
    <p:sldId id="455" r:id="rId244"/>
    <p:sldId id="456" r:id="rId245"/>
    <p:sldId id="457" r:id="rId246"/>
    <p:sldId id="458" r:id="rId247"/>
    <p:sldId id="459" r:id="rId248"/>
    <p:sldId id="381" r:id="rId249"/>
    <p:sldId id="567" r:id="rId250"/>
    <p:sldId id="568" r:id="rId251"/>
    <p:sldId id="569" r:id="rId252"/>
    <p:sldId id="570" r:id="rId253"/>
    <p:sldId id="571" r:id="rId254"/>
    <p:sldId id="573" r:id="rId255"/>
    <p:sldId id="572" r:id="rId256"/>
    <p:sldId id="384" r:id="rId2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482D7-8003-1340-944D-ED8F8A0AA773}" type="datetimeFigureOut">
              <a:rPr lang="en-US" smtClean="0"/>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0C4CD-483C-2444-A81B-8880406D19F4}" type="slidenum">
              <a:rPr lang="en-US" smtClean="0"/>
              <a:t>‹#›</a:t>
            </a:fld>
            <a:endParaRPr lang="en-US"/>
          </a:p>
        </p:txBody>
      </p:sp>
    </p:spTree>
    <p:extLst>
      <p:ext uri="{BB962C8B-B14F-4D97-AF65-F5344CB8AC3E}">
        <p14:creationId xmlns:p14="http://schemas.microsoft.com/office/powerpoint/2010/main" val="4469312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7D075F-D29C-2F45-B330-018E07F455F2}" type="slidenum">
              <a:rPr lang="en-GB"/>
              <a:pPr/>
              <a:t>68</a:t>
            </a:fld>
            <a:endParaRPr lang="en-GB"/>
          </a:p>
        </p:txBody>
      </p:sp>
      <p:sp>
        <p:nvSpPr>
          <p:cNvPr id="5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20617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EA68DB-8432-1049-BFD7-19807C56028B}" type="slidenum">
              <a:rPr lang="en-GB"/>
              <a:pPr>
                <a:defRPr/>
              </a:pPr>
              <a:t>69</a:t>
            </a:fld>
            <a:endParaRPr lang="en-GB"/>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270535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atin typeface="Times" charset="0"/>
                <a:ea typeface="MS PGothic" charset="0"/>
                <a:cs typeface="MS PGothic" charset="0"/>
              </a:rPr>
              <a:t>Slide 9: Just the PRACTICE section from OUTCOMES INTERMEDIATE Writing 07 For &amp; Against, the last one-third of the right-hand column on page 133.</a:t>
            </a:r>
            <a:br>
              <a:rPr lang="en-GB">
                <a:latin typeface="Times" charset="0"/>
                <a:ea typeface="MS PGothic" charset="0"/>
                <a:cs typeface="MS PGothic" charset="0"/>
              </a:rPr>
            </a:br>
            <a:endParaRPr lang="en-GB">
              <a:latin typeface="Times" charset="0"/>
              <a:ea typeface="MS PGothic" charset="0"/>
              <a:cs typeface="MS PGothic"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E5C7BE81-C1FC-7542-AB52-53CA0A7239C1}" type="slidenum">
              <a:rPr lang="en-GB" sz="1200"/>
              <a:pPr/>
              <a:t>225</a:t>
            </a:fld>
            <a:endParaRPr lang="en-GB" sz="1200"/>
          </a:p>
        </p:txBody>
      </p:sp>
    </p:spTree>
    <p:extLst>
      <p:ext uri="{BB962C8B-B14F-4D97-AF65-F5344CB8AC3E}">
        <p14:creationId xmlns:p14="http://schemas.microsoft.com/office/powerpoint/2010/main" val="413306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atin typeface="Times" charset="0"/>
                <a:ea typeface="MS PGothic" charset="0"/>
                <a:cs typeface="MS PGothic" charset="0"/>
              </a:rPr>
              <a:t>Slide 10: The left-hand column of page 132 - the SPEAKING and the WRITING  A and B.</a:t>
            </a:r>
            <a:br>
              <a:rPr lang="en-GB">
                <a:latin typeface="Times" charset="0"/>
                <a:ea typeface="MS PGothic" charset="0"/>
                <a:cs typeface="MS PGothic" charset="0"/>
              </a:rPr>
            </a:br>
            <a:endParaRPr lang="en-GB">
              <a:latin typeface="Times" charset="0"/>
              <a:ea typeface="MS PGothic" charset="0"/>
              <a:cs typeface="MS PGothic" charset="0"/>
            </a:endParaRPr>
          </a:p>
          <a:p>
            <a:endParaRPr lang="en-GB">
              <a:latin typeface="Times" charset="0"/>
              <a:ea typeface="MS PGothic" charset="0"/>
              <a:cs typeface="MS PGothic"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6786BB81-118D-3B4E-AAC6-BCA4C08D9FC9}" type="slidenum">
              <a:rPr lang="en-GB" sz="1200"/>
              <a:pPr/>
              <a:t>227</a:t>
            </a:fld>
            <a:endParaRPr lang="en-GB" sz="1200"/>
          </a:p>
        </p:txBody>
      </p:sp>
    </p:spTree>
    <p:extLst>
      <p:ext uri="{BB962C8B-B14F-4D97-AF65-F5344CB8AC3E}">
        <p14:creationId xmlns:p14="http://schemas.microsoft.com/office/powerpoint/2010/main" val="175303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atin typeface="Times" charset="0"/>
                <a:ea typeface="MS PGothic" charset="0"/>
                <a:cs typeface="MS PGothic" charset="0"/>
              </a:rPr>
              <a:t>Slide 11: The right-hand column of page 132 - exercises C, D and E, including the model text and the DO'S AND DON'TS  box.</a:t>
            </a:r>
            <a:br>
              <a:rPr lang="en-GB">
                <a:latin typeface="Times" charset="0"/>
                <a:ea typeface="MS PGothic" charset="0"/>
                <a:cs typeface="MS PGothic" charset="0"/>
              </a:rPr>
            </a:br>
            <a:endParaRPr lang="en-GB">
              <a:latin typeface="Times" charset="0"/>
              <a:ea typeface="MS PGothic" charset="0"/>
              <a:cs typeface="MS PGothic"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967617DA-996A-8D48-B6F0-51D0FDC0D4FB}" type="slidenum">
              <a:rPr lang="en-GB" sz="1200"/>
              <a:pPr/>
              <a:t>228</a:t>
            </a:fld>
            <a:endParaRPr lang="en-GB" sz="1200"/>
          </a:p>
        </p:txBody>
      </p:sp>
    </p:spTree>
    <p:extLst>
      <p:ext uri="{BB962C8B-B14F-4D97-AF65-F5344CB8AC3E}">
        <p14:creationId xmlns:p14="http://schemas.microsoft.com/office/powerpoint/2010/main" val="7254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atin typeface="Times" charset="0"/>
                <a:ea typeface="MS PGothic" charset="0"/>
                <a:cs typeface="MS PGothic" charset="0"/>
              </a:rPr>
              <a:t>Slide 12: The grammar column on page 133</a:t>
            </a:r>
            <a:br>
              <a:rPr lang="en-GB">
                <a:latin typeface="Times" charset="0"/>
                <a:ea typeface="MS PGothic" charset="0"/>
                <a:cs typeface="MS PGothic" charset="0"/>
              </a:rPr>
            </a:br>
            <a:endParaRPr lang="en-GB">
              <a:latin typeface="Times" charset="0"/>
              <a:ea typeface="MS PGothic" charset="0"/>
              <a:cs typeface="MS PGothic"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0C1CDB79-35BE-394B-ADD9-E0EEB36588CA}" type="slidenum">
              <a:rPr lang="en-GB" sz="1200"/>
              <a:pPr/>
              <a:t>229</a:t>
            </a:fld>
            <a:endParaRPr lang="en-GB" sz="1200"/>
          </a:p>
        </p:txBody>
      </p:sp>
    </p:spTree>
    <p:extLst>
      <p:ext uri="{BB962C8B-B14F-4D97-AF65-F5344CB8AC3E}">
        <p14:creationId xmlns:p14="http://schemas.microsoft.com/office/powerpoint/2010/main" val="38708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atin typeface="Times" charset="0"/>
                <a:ea typeface="MS PGothic" charset="0"/>
                <a:cs typeface="MS PGothic" charset="0"/>
              </a:rPr>
              <a:t>Slide 13: The KEYWORDS section from the right-hand column of page 133.</a:t>
            </a:r>
            <a:br>
              <a:rPr lang="en-GB">
                <a:latin typeface="Times" charset="0"/>
                <a:ea typeface="MS PGothic" charset="0"/>
                <a:cs typeface="MS PGothic" charset="0"/>
              </a:rPr>
            </a:br>
            <a:endParaRPr lang="en-GB">
              <a:latin typeface="Times" charset="0"/>
              <a:ea typeface="MS PGothic" charset="0"/>
              <a:cs typeface="MS PGothic"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BDA41608-5A24-E549-8DC6-C45BFA86257A}" type="slidenum">
              <a:rPr lang="en-GB" sz="1200"/>
              <a:pPr/>
              <a:t>232</a:t>
            </a:fld>
            <a:endParaRPr lang="en-GB" sz="1200"/>
          </a:p>
        </p:txBody>
      </p:sp>
    </p:spTree>
    <p:extLst>
      <p:ext uri="{BB962C8B-B14F-4D97-AF65-F5344CB8AC3E}">
        <p14:creationId xmlns:p14="http://schemas.microsoft.com/office/powerpoint/2010/main" val="69067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atin typeface="Times" charset="0"/>
                <a:ea typeface="MS PGothic" charset="0"/>
                <a:cs typeface="MS PGothic" charset="0"/>
              </a:rPr>
              <a:t>Slide 14: Just the PRACTICE section from OUTCOMES INTERMEDIATE Writing 07 For &amp; Against, the last one-third of the right-hand column on page 133 - again.</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0409177F-2E02-744E-A3E7-FAAD3B908C76}" type="slidenum">
              <a:rPr lang="en-GB" sz="1200"/>
              <a:pPr/>
              <a:t>233</a:t>
            </a:fld>
            <a:endParaRPr lang="en-GB" sz="1200"/>
          </a:p>
        </p:txBody>
      </p:sp>
    </p:spTree>
    <p:extLst>
      <p:ext uri="{BB962C8B-B14F-4D97-AF65-F5344CB8AC3E}">
        <p14:creationId xmlns:p14="http://schemas.microsoft.com/office/powerpoint/2010/main" val="427137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8A99920-A264-DE47-A147-EA1D48C77574}"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A99920-A264-DE47-A147-EA1D48C77574}"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A99920-A264-DE47-A147-EA1D48C77574}"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A99920-A264-DE47-A147-EA1D48C77574}"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8A99920-A264-DE47-A147-EA1D48C77574}"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8A99920-A264-DE47-A147-EA1D48C77574}"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8A99920-A264-DE47-A147-EA1D48C77574}"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8A99920-A264-DE47-A147-EA1D48C77574}"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99920-A264-DE47-A147-EA1D48C77574}"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A99920-A264-DE47-A147-EA1D48C77574}"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8A99920-A264-DE47-A147-EA1D48C77574}"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7A9C6-6EA3-E643-89A3-E5D7AA93EEC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99920-A264-DE47-A147-EA1D48C77574}" type="datetimeFigureOut">
              <a:rPr lang="en-US" smtClean="0"/>
              <a:t>8/27/2015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7A9C6-6EA3-E643-89A3-E5D7AA93EEC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hyperlink" Target="../Learner%20Journals/Doran.docx" TargetMode="External"/><Relationship Id="rId2" Type="http://schemas.openxmlformats.org/officeDocument/2006/relationships/hyperlink" Target="../Learner%20Journals/FEI.docx" TargetMode="External"/><Relationship Id="rId1" Type="http://schemas.openxmlformats.org/officeDocument/2006/relationships/slideLayout" Target="../slideLayouts/slideLayout2.xml"/><Relationship Id="rId5" Type="http://schemas.openxmlformats.org/officeDocument/2006/relationships/hyperlink" Target="../Elementary%20pron/tomomi%20senetnces.doc" TargetMode="External"/><Relationship Id="rId4" Type="http://schemas.openxmlformats.org/officeDocument/2006/relationships/hyperlink" Target="../Elementary%20class/Lists%201.doc" TargetMode="Externa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ogle.co.uk/search?q=%22may+be+boring+but+it's+essential%22&amp;ie=utf-8&amp;oe=utf-8&amp;aq=t&amp;rls=org.mozilla:en-GB:official&amp;client=firefox-a#client=firefox-a&amp;hs=8bW&amp;rls=org.mozilla:en-GB:official&amp;sclient=psy-ab&amp;q=&quot;I+didn't+expect+it+to+be+so&quot;&amp;oq=&quot;I+didn't+expect+it+to+be+so&quot;&amp;gs_l=serp.12..0i30j0i5i30j0i8i30.80165.89235.0.92706.27.27.0.0.0.1.204.1340.26j0j1.27.0...0.0...1c.1.18.psy-ab.T1AQcKss_jo&amp;pbx=1&amp;bav=on.2,or.r_qf.&amp;bvm=bv.48340889,d.d2k&amp;fp=646b09408f66165c&amp;biw=1440&amp;bih=796" TargetMode="External"/><Relationship Id="rId2" Type="http://schemas.openxmlformats.org/officeDocument/2006/relationships/hyperlink" Target="https://www.google.co.uk/search?q=%22may+be+boring+but+it's+essential%22&amp;ie=utf-8&amp;oe=utf-8&amp;aq=t&amp;rls=org.mozilla:en-GB:official&amp;client=firefox-a" TargetMode="External"/><Relationship Id="rId1" Type="http://schemas.openxmlformats.org/officeDocument/2006/relationships/slideLayout" Target="../slideLayouts/slideLayout2.xml"/><Relationship Id="rId4" Type="http://schemas.openxmlformats.org/officeDocument/2006/relationships/hyperlink" Target="https://www.google.co.uk/search?q=%22More+and+more+people+are%22&amp;ie=utf-8&amp;oe=utf-8&amp;aq=t&amp;rls=org.mozilla:en-GB:official&amp;client=firefox-a"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789640"/>
            <a:ext cx="5793432" cy="584776"/>
          </a:xfrm>
          <a:prstGeom prst="rect">
            <a:avLst/>
          </a:prstGeom>
          <a:noFill/>
        </p:spPr>
        <p:txBody>
          <a:bodyPr wrap="square" rtlCol="0">
            <a:spAutoFit/>
          </a:bodyPr>
          <a:lstStyle/>
          <a:p>
            <a:r>
              <a:rPr lang="en-US" sz="3200" b="1" dirty="0" smtClean="0"/>
              <a:t>DAY 1: Theories and Principles</a:t>
            </a:r>
            <a:endParaRPr lang="en-US" sz="3200" b="1" dirty="0"/>
          </a:p>
        </p:txBody>
      </p:sp>
      <p:pic>
        <p:nvPicPr>
          <p:cNvPr id="3" name="Picture 2"/>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2596782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5" name="TextBox 4"/>
          <p:cNvSpPr txBox="1"/>
          <p:nvPr/>
        </p:nvSpPr>
        <p:spPr>
          <a:xfrm>
            <a:off x="1403648" y="1916832"/>
            <a:ext cx="5904656" cy="2831544"/>
          </a:xfrm>
          <a:prstGeom prst="rect">
            <a:avLst/>
          </a:prstGeom>
          <a:noFill/>
        </p:spPr>
        <p:txBody>
          <a:bodyPr wrap="square" rtlCol="0">
            <a:spAutoFit/>
          </a:bodyPr>
          <a:lstStyle/>
          <a:p>
            <a:pPr marL="285750" indent="-285750">
              <a:buFont typeface="Arial"/>
              <a:buChar char="•"/>
            </a:pPr>
            <a:r>
              <a:rPr lang="en-US" sz="2000" dirty="0"/>
              <a:t>what language to teach </a:t>
            </a:r>
          </a:p>
          <a:p>
            <a:pPr marL="285750" indent="-285750">
              <a:buFont typeface="Arial"/>
              <a:buChar char="•"/>
            </a:pPr>
            <a:r>
              <a:rPr lang="en-US" sz="2000" dirty="0" smtClean="0"/>
              <a:t>the </a:t>
            </a:r>
            <a:r>
              <a:rPr lang="en-US" sz="2000" dirty="0"/>
              <a:t>very nature of language itself</a:t>
            </a:r>
          </a:p>
          <a:p>
            <a:pPr marL="285750" indent="-285750">
              <a:buFont typeface="Arial"/>
              <a:buChar char="•"/>
            </a:pPr>
            <a:r>
              <a:rPr lang="en-US" sz="2000" dirty="0" smtClean="0"/>
              <a:t>the </a:t>
            </a:r>
            <a:r>
              <a:rPr lang="en-US" sz="2000" dirty="0"/>
              <a:t>order in which to teach the language we choose</a:t>
            </a:r>
          </a:p>
          <a:p>
            <a:pPr marL="285750" indent="-285750">
              <a:buFont typeface="Arial"/>
              <a:buChar char="•"/>
            </a:pPr>
            <a:r>
              <a:rPr lang="en-US" sz="2000" dirty="0" smtClean="0"/>
              <a:t>the </a:t>
            </a:r>
            <a:r>
              <a:rPr lang="en-US" sz="2000" dirty="0"/>
              <a:t>relative importance of each principle</a:t>
            </a:r>
          </a:p>
          <a:p>
            <a:pPr marL="285750" indent="-285750">
              <a:buFont typeface="Arial"/>
              <a:buChar char="•"/>
            </a:pPr>
            <a:r>
              <a:rPr lang="en-US" sz="2000" dirty="0"/>
              <a:t>the ways of fulfilling each principle of how to learn that </a:t>
            </a:r>
            <a:r>
              <a:rPr lang="en-US" sz="2000" dirty="0" smtClean="0"/>
              <a:t>language</a:t>
            </a:r>
          </a:p>
          <a:p>
            <a:pPr marL="285750" indent="-285750">
              <a:buFont typeface="Arial"/>
              <a:buChar char="•"/>
            </a:pPr>
            <a:r>
              <a:rPr lang="en-US" sz="2000" dirty="0" smtClean="0"/>
              <a:t>whether </a:t>
            </a:r>
            <a:r>
              <a:rPr lang="en-US" sz="2000" dirty="0"/>
              <a:t>we can actually teach and learn language - or whether it’s acquired.</a:t>
            </a:r>
          </a:p>
          <a:p>
            <a:endParaRPr lang="en-US" dirty="0"/>
          </a:p>
        </p:txBody>
      </p:sp>
      <p:sp>
        <p:nvSpPr>
          <p:cNvPr id="6" name="TextBox 5"/>
          <p:cNvSpPr txBox="1"/>
          <p:nvPr/>
        </p:nvSpPr>
        <p:spPr>
          <a:xfrm>
            <a:off x="1403648" y="1196752"/>
            <a:ext cx="6192688" cy="461665"/>
          </a:xfrm>
          <a:prstGeom prst="rect">
            <a:avLst/>
          </a:prstGeom>
          <a:noFill/>
        </p:spPr>
        <p:txBody>
          <a:bodyPr wrap="square" rtlCol="0">
            <a:spAutoFit/>
          </a:bodyPr>
          <a:lstStyle/>
          <a:p>
            <a:r>
              <a:rPr lang="en-US" sz="2400" b="1" dirty="0" smtClean="0"/>
              <a:t>Things to debate / variety in class and practice</a:t>
            </a:r>
            <a:endParaRPr lang="en-US" sz="2400" b="1" dirty="0"/>
          </a:p>
        </p:txBody>
      </p:sp>
    </p:spTree>
    <p:extLst>
      <p:ext uri="{BB962C8B-B14F-4D97-AF65-F5344CB8AC3E}">
        <p14:creationId xmlns:p14="http://schemas.microsoft.com/office/powerpoint/2010/main" val="12183922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420888"/>
            <a:ext cx="4968552" cy="1200328"/>
          </a:xfrm>
          <a:prstGeom prst="rect">
            <a:avLst/>
          </a:prstGeom>
          <a:noFill/>
        </p:spPr>
        <p:txBody>
          <a:bodyPr wrap="square" rtlCol="0">
            <a:spAutoFit/>
          </a:bodyPr>
          <a:lstStyle/>
          <a:p>
            <a:r>
              <a:rPr lang="en-US" sz="2400" b="1" dirty="0" smtClean="0"/>
              <a:t>Day 3</a:t>
            </a:r>
          </a:p>
          <a:p>
            <a:r>
              <a:rPr lang="en-US" sz="2400" b="1" dirty="0"/>
              <a:t>More than just the answers</a:t>
            </a:r>
          </a:p>
          <a:p>
            <a:r>
              <a:rPr lang="en-US" sz="2400" b="1" dirty="0" smtClean="0"/>
              <a:t>Exploiting vocabulary exercises</a:t>
            </a:r>
          </a:p>
        </p:txBody>
      </p:sp>
    </p:spTree>
    <p:extLst>
      <p:ext uri="{BB962C8B-B14F-4D97-AF65-F5344CB8AC3E}">
        <p14:creationId xmlns:p14="http://schemas.microsoft.com/office/powerpoint/2010/main" val="19189778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2182833" y="2118047"/>
            <a:ext cx="3528392" cy="1754327"/>
          </a:xfrm>
          <a:prstGeom prst="rect">
            <a:avLst/>
          </a:prstGeom>
          <a:noFill/>
        </p:spPr>
        <p:txBody>
          <a:bodyPr wrap="square" rtlCol="0">
            <a:spAutoFit/>
          </a:bodyPr>
          <a:lstStyle/>
          <a:p>
            <a:r>
              <a:rPr lang="en-US" sz="3600" b="1" dirty="0" smtClean="0"/>
              <a:t>Part 1 </a:t>
            </a:r>
          </a:p>
          <a:p>
            <a:r>
              <a:rPr lang="en-US" sz="2400" b="1" dirty="0" smtClean="0"/>
              <a:t>Setting up tasks</a:t>
            </a:r>
          </a:p>
          <a:p>
            <a:r>
              <a:rPr lang="en-US" sz="2400" b="1" dirty="0" smtClean="0"/>
              <a:t>How vocab exercises work</a:t>
            </a:r>
          </a:p>
          <a:p>
            <a:r>
              <a:rPr lang="en-US" sz="2400" b="1" dirty="0" smtClean="0"/>
              <a:t>To pre-teach or not</a:t>
            </a:r>
            <a:endParaRPr lang="en-US" sz="2400" dirty="0" smtClean="0"/>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420888"/>
            <a:ext cx="4320480" cy="1569660"/>
          </a:xfrm>
          <a:prstGeom prst="rect">
            <a:avLst/>
          </a:prstGeom>
          <a:noFill/>
        </p:spPr>
        <p:txBody>
          <a:bodyPr wrap="square" rtlCol="0">
            <a:spAutoFit/>
          </a:bodyPr>
          <a:lstStyle/>
          <a:p>
            <a:r>
              <a:rPr lang="en-US" sz="2400" dirty="0" smtClean="0"/>
              <a:t>What do you normally do to set up a vocab task? Choose one of the tasks and present and do it to your partner as the teacher.</a:t>
            </a:r>
          </a:p>
        </p:txBody>
      </p:sp>
    </p:spTree>
    <p:extLst>
      <p:ext uri="{BB962C8B-B14F-4D97-AF65-F5344CB8AC3E}">
        <p14:creationId xmlns:p14="http://schemas.microsoft.com/office/powerpoint/2010/main" val="7447678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276872"/>
            <a:ext cx="5688632" cy="2308324"/>
          </a:xfrm>
          <a:prstGeom prst="rect">
            <a:avLst/>
          </a:prstGeom>
          <a:noFill/>
        </p:spPr>
        <p:txBody>
          <a:bodyPr wrap="square" rtlCol="0">
            <a:spAutoFit/>
          </a:bodyPr>
          <a:lstStyle/>
          <a:p>
            <a:r>
              <a:rPr lang="en-US" sz="2400" b="1" dirty="0" smtClean="0"/>
              <a:t>I would normally:</a:t>
            </a:r>
          </a:p>
          <a:p>
            <a:r>
              <a:rPr lang="en-US" sz="2000" dirty="0" smtClean="0"/>
              <a:t>Say what the task is about</a:t>
            </a:r>
          </a:p>
          <a:p>
            <a:r>
              <a:rPr lang="en-US" sz="2000" dirty="0" smtClean="0"/>
              <a:t>Say what they have to do</a:t>
            </a:r>
          </a:p>
          <a:p>
            <a:r>
              <a:rPr lang="en-US" sz="2000" dirty="0" smtClean="0"/>
              <a:t>Do the first example with the class</a:t>
            </a:r>
          </a:p>
          <a:p>
            <a:r>
              <a:rPr lang="en-US" sz="2000" dirty="0" smtClean="0"/>
              <a:t>Get them to do it </a:t>
            </a:r>
          </a:p>
          <a:p>
            <a:r>
              <a:rPr lang="en-US" sz="2000" dirty="0" smtClean="0"/>
              <a:t>Get them to compare once they’d had a go and finish</a:t>
            </a:r>
          </a:p>
          <a:p>
            <a:r>
              <a:rPr lang="en-US" sz="2000" dirty="0" smtClean="0"/>
              <a:t>Go through the answers.</a:t>
            </a:r>
            <a:endParaRPr lang="en-US" sz="2000" dirty="0"/>
          </a:p>
        </p:txBody>
      </p:sp>
    </p:spTree>
    <p:extLst>
      <p:ext uri="{BB962C8B-B14F-4D97-AF65-F5344CB8AC3E}">
        <p14:creationId xmlns:p14="http://schemas.microsoft.com/office/powerpoint/2010/main" val="27777554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772816"/>
            <a:ext cx="5472608" cy="2862322"/>
          </a:xfrm>
          <a:prstGeom prst="rect">
            <a:avLst/>
          </a:prstGeom>
          <a:noFill/>
        </p:spPr>
        <p:txBody>
          <a:bodyPr wrap="square" rtlCol="0">
            <a:spAutoFit/>
          </a:bodyPr>
          <a:lstStyle/>
          <a:p>
            <a:r>
              <a:rPr lang="en-US" sz="2400" b="1" dirty="0" smtClean="0"/>
              <a:t>To pre-teach or not to pre-teach</a:t>
            </a:r>
          </a:p>
          <a:p>
            <a:endParaRPr lang="en-US" dirty="0" smtClean="0"/>
          </a:p>
          <a:p>
            <a:r>
              <a:rPr lang="en-US" b="1" dirty="0" smtClean="0"/>
              <a:t>No</a:t>
            </a:r>
            <a:endParaRPr lang="en-US" b="1" dirty="0"/>
          </a:p>
          <a:p>
            <a:r>
              <a:rPr lang="en-US" sz="2000" dirty="0" smtClean="0"/>
              <a:t>Most vocab exercises include some words students will know. The task is there to find out what they know / don’t know. </a:t>
            </a:r>
          </a:p>
          <a:p>
            <a:r>
              <a:rPr lang="en-US" sz="2000" dirty="0" smtClean="0"/>
              <a:t>They can use a dictionary and help each other (mixed ability) to complete the task.</a:t>
            </a:r>
          </a:p>
          <a:p>
            <a:r>
              <a:rPr lang="en-US" sz="2000" dirty="0" smtClean="0"/>
              <a:t>You can notice what to spend more time on</a:t>
            </a:r>
            <a:r>
              <a:rPr lang="en-US" dirty="0" smtClean="0"/>
              <a:t>.</a:t>
            </a:r>
            <a:endParaRPr lang="en-US" dirty="0"/>
          </a:p>
        </p:txBody>
      </p:sp>
    </p:spTree>
    <p:extLst>
      <p:ext uri="{BB962C8B-B14F-4D97-AF65-F5344CB8AC3E}">
        <p14:creationId xmlns:p14="http://schemas.microsoft.com/office/powerpoint/2010/main" val="2417492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348880"/>
            <a:ext cx="7200800" cy="2308324"/>
          </a:xfrm>
          <a:prstGeom prst="rect">
            <a:avLst/>
          </a:prstGeom>
          <a:noFill/>
        </p:spPr>
        <p:txBody>
          <a:bodyPr wrap="square" rtlCol="0">
            <a:spAutoFit/>
          </a:bodyPr>
          <a:lstStyle/>
          <a:p>
            <a:r>
              <a:rPr lang="en-US" sz="2400" b="1" dirty="0" smtClean="0"/>
              <a:t>YES</a:t>
            </a:r>
          </a:p>
          <a:p>
            <a:r>
              <a:rPr lang="en-US" sz="2000" dirty="0" smtClean="0"/>
              <a:t>Helps students do the </a:t>
            </a:r>
            <a:r>
              <a:rPr lang="en-US" sz="2000" dirty="0" err="1" smtClean="0"/>
              <a:t>exeercise</a:t>
            </a:r>
            <a:r>
              <a:rPr lang="en-US" sz="2000" dirty="0" smtClean="0"/>
              <a:t> and check their understanding.</a:t>
            </a:r>
          </a:p>
          <a:p>
            <a:endParaRPr lang="en-US" sz="2000" dirty="0"/>
          </a:p>
          <a:p>
            <a:r>
              <a:rPr lang="en-US" sz="2000" dirty="0" smtClean="0"/>
              <a:t>Two alternatives to going through them all.</a:t>
            </a:r>
          </a:p>
          <a:p>
            <a:r>
              <a:rPr lang="en-US" sz="2000" dirty="0" smtClean="0"/>
              <a:t>1) Mark what know / think you know / don’t know. </a:t>
            </a:r>
            <a:endParaRPr lang="en-US" sz="2000" dirty="0"/>
          </a:p>
          <a:p>
            <a:r>
              <a:rPr lang="en-US" sz="2000" dirty="0" smtClean="0"/>
              <a:t>2) Read out the translations quickly </a:t>
            </a:r>
            <a:r>
              <a:rPr lang="en-US" sz="2000" dirty="0" err="1" smtClean="0"/>
              <a:t>Ss</a:t>
            </a:r>
            <a:r>
              <a:rPr lang="en-US" sz="2000" dirty="0" smtClean="0"/>
              <a:t> note what they don’t know / collaborate. </a:t>
            </a:r>
            <a:endParaRPr lang="en-US" sz="2000" dirty="0"/>
          </a:p>
        </p:txBody>
      </p:sp>
    </p:spTree>
    <p:extLst>
      <p:ext uri="{BB962C8B-B14F-4D97-AF65-F5344CB8AC3E}">
        <p14:creationId xmlns:p14="http://schemas.microsoft.com/office/powerpoint/2010/main" val="21894397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204864"/>
            <a:ext cx="5256584" cy="2862322"/>
          </a:xfrm>
          <a:prstGeom prst="rect">
            <a:avLst/>
          </a:prstGeom>
          <a:noFill/>
        </p:spPr>
        <p:txBody>
          <a:bodyPr wrap="square" rtlCol="0">
            <a:spAutoFit/>
          </a:bodyPr>
          <a:lstStyle/>
          <a:p>
            <a:r>
              <a:rPr lang="en-US" sz="2400" dirty="0" smtClean="0"/>
              <a:t>All vocab exercises will focus on one or more aspect of word knowledge but may leave out other aspects.</a:t>
            </a:r>
          </a:p>
          <a:p>
            <a:endParaRPr lang="en-US" sz="2400" dirty="0"/>
          </a:p>
          <a:p>
            <a:r>
              <a:rPr lang="en-US" sz="2400" dirty="0" smtClean="0"/>
              <a:t>Teacher will want to deal with this lack in feedback.</a:t>
            </a:r>
          </a:p>
          <a:p>
            <a:endParaRPr lang="en-US" dirty="0"/>
          </a:p>
          <a:p>
            <a:endParaRPr lang="en-US" dirty="0"/>
          </a:p>
        </p:txBody>
      </p:sp>
    </p:spTree>
    <p:extLst>
      <p:ext uri="{BB962C8B-B14F-4D97-AF65-F5344CB8AC3E}">
        <p14:creationId xmlns:p14="http://schemas.microsoft.com/office/powerpoint/2010/main" val="31550710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492896"/>
            <a:ext cx="5472608" cy="830997"/>
          </a:xfrm>
          <a:prstGeom prst="rect">
            <a:avLst/>
          </a:prstGeom>
          <a:noFill/>
        </p:spPr>
        <p:txBody>
          <a:bodyPr wrap="square" rtlCol="0">
            <a:spAutoFit/>
          </a:bodyPr>
          <a:lstStyle/>
          <a:p>
            <a:r>
              <a:rPr lang="en-US" sz="2400" b="1" dirty="0" smtClean="0">
                <a:solidFill>
                  <a:srgbClr val="0000FF"/>
                </a:solidFill>
              </a:rPr>
              <a:t>What aspects of knowing a word do you remember?</a:t>
            </a:r>
            <a:endParaRPr lang="en-US" sz="2400" b="1" dirty="0">
              <a:solidFill>
                <a:srgbClr val="0000FF"/>
              </a:solidFill>
            </a:endParaRPr>
          </a:p>
        </p:txBody>
      </p:sp>
    </p:spTree>
    <p:extLst>
      <p:ext uri="{BB962C8B-B14F-4D97-AF65-F5344CB8AC3E}">
        <p14:creationId xmlns:p14="http://schemas.microsoft.com/office/powerpoint/2010/main" val="39071168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492896"/>
            <a:ext cx="5688632" cy="1354217"/>
          </a:xfrm>
          <a:prstGeom prst="rect">
            <a:avLst/>
          </a:prstGeom>
          <a:noFill/>
        </p:spPr>
        <p:txBody>
          <a:bodyPr wrap="square" rtlCol="0">
            <a:spAutoFit/>
          </a:bodyPr>
          <a:lstStyle/>
          <a:p>
            <a:r>
              <a:rPr lang="en-US" sz="2400" b="1" dirty="0" smtClean="0"/>
              <a:t>Look at the tasks. Decide:</a:t>
            </a:r>
          </a:p>
          <a:p>
            <a:endParaRPr lang="en-US" dirty="0"/>
          </a:p>
          <a:p>
            <a:r>
              <a:rPr lang="en-US" sz="2000" dirty="0" smtClean="0">
                <a:solidFill>
                  <a:srgbClr val="0000FF"/>
                </a:solidFill>
              </a:rPr>
              <a:t>what aspect of word knowledge is touched on.</a:t>
            </a:r>
          </a:p>
          <a:p>
            <a:r>
              <a:rPr lang="en-US" sz="2000" dirty="0" smtClean="0">
                <a:solidFill>
                  <a:srgbClr val="0000FF"/>
                </a:solidFill>
              </a:rPr>
              <a:t>what you might want to add in feedback.</a:t>
            </a:r>
            <a:endParaRPr lang="en-US" sz="2000" dirty="0">
              <a:solidFill>
                <a:srgbClr val="0000FF"/>
              </a:solidFill>
            </a:endParaRPr>
          </a:p>
        </p:txBody>
      </p:sp>
    </p:spTree>
    <p:extLst>
      <p:ext uri="{BB962C8B-B14F-4D97-AF65-F5344CB8AC3E}">
        <p14:creationId xmlns:p14="http://schemas.microsoft.com/office/powerpoint/2010/main" val="8749036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2195736" y="2492896"/>
            <a:ext cx="4281264" cy="1754327"/>
          </a:xfrm>
          <a:prstGeom prst="rect">
            <a:avLst/>
          </a:prstGeom>
          <a:noFill/>
        </p:spPr>
        <p:txBody>
          <a:bodyPr wrap="square" rtlCol="0">
            <a:spAutoFit/>
          </a:bodyPr>
          <a:lstStyle/>
          <a:p>
            <a:r>
              <a:rPr lang="en-US" sz="3600" b="1" dirty="0" smtClean="0"/>
              <a:t>Part 2 </a:t>
            </a:r>
          </a:p>
          <a:p>
            <a:r>
              <a:rPr lang="en-US" sz="2400" b="1" dirty="0" smtClean="0"/>
              <a:t>Going through the answers</a:t>
            </a:r>
          </a:p>
          <a:p>
            <a:r>
              <a:rPr lang="en-US" sz="2400" b="1" dirty="0" smtClean="0"/>
              <a:t>Asking questions</a:t>
            </a:r>
          </a:p>
          <a:p>
            <a:r>
              <a:rPr lang="en-US" sz="2400" b="1" dirty="0" smtClean="0"/>
              <a:t>Exploiting patterns</a:t>
            </a:r>
            <a:endParaRPr lang="en-US" sz="2400" dirty="0" smtClean="0"/>
          </a:p>
        </p:txBody>
      </p:sp>
    </p:spTree>
    <p:extLst>
      <p:ext uri="{BB962C8B-B14F-4D97-AF65-F5344CB8AC3E}">
        <p14:creationId xmlns:p14="http://schemas.microsoft.com/office/powerpoint/2010/main" val="69849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13933"/>
            <a:ext cx="8136904" cy="3416320"/>
          </a:xfrm>
          <a:prstGeom prst="rect">
            <a:avLst/>
          </a:prstGeom>
          <a:noFill/>
        </p:spPr>
        <p:txBody>
          <a:bodyPr wrap="square" rtlCol="0">
            <a:spAutoFit/>
          </a:bodyPr>
          <a:lstStyle/>
          <a:p>
            <a:pPr lvl="0"/>
            <a:r>
              <a:rPr lang="en-GB" dirty="0" smtClean="0"/>
              <a:t>1	Language </a:t>
            </a:r>
            <a:r>
              <a:rPr lang="en-GB" dirty="0"/>
              <a:t>is a list of grammar rules and vocabulary.</a:t>
            </a:r>
          </a:p>
          <a:p>
            <a:pPr lvl="0"/>
            <a:r>
              <a:rPr lang="en-GB" dirty="0" smtClean="0"/>
              <a:t>2	Grammar </a:t>
            </a:r>
            <a:r>
              <a:rPr lang="en-GB" dirty="0"/>
              <a:t>is the glue which holds language together.</a:t>
            </a:r>
          </a:p>
          <a:p>
            <a:pPr lvl="0"/>
            <a:r>
              <a:rPr lang="en-GB" dirty="0" smtClean="0"/>
              <a:t>3	Without </a:t>
            </a:r>
            <a:r>
              <a:rPr lang="en-GB" dirty="0"/>
              <a:t>grammar you can say little, without vocabulary you can say nothing.</a:t>
            </a:r>
          </a:p>
          <a:p>
            <a:pPr lvl="0"/>
            <a:r>
              <a:rPr lang="en-GB" dirty="0" smtClean="0"/>
              <a:t>4	It’s </a:t>
            </a:r>
            <a:r>
              <a:rPr lang="en-GB" dirty="0"/>
              <a:t>unimportant if examples are invented or unlikely to be used in real life if they clearly illustrate the meaning of the grammar.</a:t>
            </a:r>
          </a:p>
          <a:p>
            <a:pPr lvl="0"/>
            <a:r>
              <a:rPr lang="en-GB" dirty="0" smtClean="0"/>
              <a:t>5	We </a:t>
            </a:r>
            <a:r>
              <a:rPr lang="en-GB" dirty="0"/>
              <a:t>learn grammar by mastering one structure before moving on to the next.</a:t>
            </a:r>
          </a:p>
          <a:p>
            <a:pPr lvl="0"/>
            <a:r>
              <a:rPr lang="en-GB" dirty="0" smtClean="0"/>
              <a:t>6	Vocabulary </a:t>
            </a:r>
            <a:r>
              <a:rPr lang="en-GB" dirty="0"/>
              <a:t>should not be seen as single words, but as collocations and chunks.</a:t>
            </a:r>
          </a:p>
          <a:p>
            <a:pPr lvl="0"/>
            <a:r>
              <a:rPr lang="en-GB" dirty="0" smtClean="0"/>
              <a:t>7	If </a:t>
            </a:r>
            <a:r>
              <a:rPr lang="en-GB" dirty="0"/>
              <a:t>you teach grammar, students can learn words to slot into the grammar.</a:t>
            </a:r>
          </a:p>
          <a:p>
            <a:pPr lvl="0"/>
            <a:r>
              <a:rPr lang="en-GB" dirty="0" smtClean="0"/>
              <a:t>8	If you teach useful phrases first, it will help grammar develop.</a:t>
            </a:r>
          </a:p>
          <a:p>
            <a:pPr lvl="0"/>
            <a:r>
              <a:rPr lang="en-GB" dirty="0" smtClean="0"/>
              <a:t>9	How </a:t>
            </a:r>
            <a:r>
              <a:rPr lang="en-GB" dirty="0"/>
              <a:t>we experience and use vocabulary develops and shapes ‘correct’ grammar.</a:t>
            </a:r>
          </a:p>
          <a:p>
            <a:pPr lvl="0"/>
            <a:r>
              <a:rPr lang="en-GB" dirty="0" smtClean="0"/>
              <a:t>10	Students </a:t>
            </a:r>
            <a:r>
              <a:rPr lang="en-GB" dirty="0"/>
              <a:t>shouldn’t see grammar that they haven’t been taught yet.</a:t>
            </a:r>
          </a:p>
          <a:p>
            <a:pPr lvl="0"/>
            <a:r>
              <a:rPr lang="en-GB" dirty="0" smtClean="0"/>
              <a:t>11	You </a:t>
            </a:r>
            <a:r>
              <a:rPr lang="en-GB" dirty="0"/>
              <a:t>can’t separate grammar from vocabulary</a:t>
            </a:r>
            <a:r>
              <a:rPr lang="en-GB" dirty="0" smtClean="0"/>
              <a:t>.</a:t>
            </a:r>
            <a:endParaRPr lang="en-GB" dirty="0"/>
          </a:p>
        </p:txBody>
      </p:sp>
    </p:spTree>
    <p:extLst>
      <p:ext uri="{BB962C8B-B14F-4D97-AF65-F5344CB8AC3E}">
        <p14:creationId xmlns:p14="http://schemas.microsoft.com/office/powerpoint/2010/main" val="40705172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988840"/>
            <a:ext cx="5328592" cy="3139321"/>
          </a:xfrm>
          <a:prstGeom prst="rect">
            <a:avLst/>
          </a:prstGeom>
          <a:noFill/>
        </p:spPr>
        <p:txBody>
          <a:bodyPr wrap="square" rtlCol="0">
            <a:spAutoFit/>
          </a:bodyPr>
          <a:lstStyle/>
          <a:p>
            <a:r>
              <a:rPr lang="en-US" dirty="0" smtClean="0">
                <a:solidFill>
                  <a:srgbClr val="0000FF"/>
                </a:solidFill>
              </a:rPr>
              <a:t>Traditional concept checking questions about grammar that I learned when I was training. Maybe useful to focus students on meaning of grammar see if they understood explanation.</a:t>
            </a:r>
          </a:p>
          <a:p>
            <a:endParaRPr lang="en-US" dirty="0"/>
          </a:p>
          <a:p>
            <a:r>
              <a:rPr lang="en-US" dirty="0" smtClean="0"/>
              <a:t>Is it now or the past?</a:t>
            </a:r>
          </a:p>
          <a:p>
            <a:r>
              <a:rPr lang="en-US" dirty="0" smtClean="0"/>
              <a:t>Isi t real or unreal? / Happen or not?</a:t>
            </a:r>
          </a:p>
          <a:p>
            <a:r>
              <a:rPr lang="en-US" dirty="0" smtClean="0"/>
              <a:t>Good idea or bad?</a:t>
            </a:r>
          </a:p>
          <a:p>
            <a:r>
              <a:rPr lang="en-US" dirty="0" smtClean="0"/>
              <a:t>Choice or not?</a:t>
            </a:r>
          </a:p>
          <a:p>
            <a:r>
              <a:rPr lang="en-US" dirty="0" smtClean="0"/>
              <a:t>Is it finished or unfinished?</a:t>
            </a:r>
          </a:p>
          <a:p>
            <a:r>
              <a:rPr lang="en-US" dirty="0" smtClean="0"/>
              <a:t>Likely or unlikely?</a:t>
            </a:r>
            <a:endParaRPr lang="en-US" dirty="0"/>
          </a:p>
        </p:txBody>
      </p:sp>
    </p:spTree>
    <p:extLst>
      <p:ext uri="{BB962C8B-B14F-4D97-AF65-F5344CB8AC3E}">
        <p14:creationId xmlns:p14="http://schemas.microsoft.com/office/powerpoint/2010/main" val="40661447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047081" y="2274888"/>
            <a:ext cx="5507037" cy="1446550"/>
          </a:xfrm>
          <a:prstGeom prst="rect">
            <a:avLst/>
          </a:prstGeom>
          <a:noFill/>
          <a:ln w="9525">
            <a:noFill/>
            <a:miter lim="800000"/>
            <a:headEnd/>
            <a:tailEnd/>
          </a:ln>
        </p:spPr>
        <p:txBody>
          <a:bodyPr wrap="square">
            <a:prstTxWarp prst="textNoShape">
              <a:avLst/>
            </a:prstTxWarp>
            <a:spAutoFit/>
          </a:bodyPr>
          <a:lstStyle/>
          <a:p>
            <a:r>
              <a:rPr lang="en-US" sz="2200" dirty="0"/>
              <a:t>to </a:t>
            </a:r>
            <a:r>
              <a:rPr lang="en-US" sz="2200" dirty="0" err="1">
                <a:solidFill>
                  <a:srgbClr val="FF0000"/>
                </a:solidFill>
              </a:rPr>
              <a:t>shlock</a:t>
            </a:r>
            <a:endParaRPr lang="en-US" sz="2200" dirty="0">
              <a:solidFill>
                <a:srgbClr val="FF0000"/>
              </a:solidFill>
            </a:endParaRPr>
          </a:p>
          <a:p>
            <a:endParaRPr lang="en-US" sz="2200" dirty="0"/>
          </a:p>
          <a:p>
            <a:pPr>
              <a:buFont typeface="Arial" charset="0"/>
              <a:buChar char="•"/>
            </a:pPr>
            <a:r>
              <a:rPr lang="en-US" sz="2200" dirty="0"/>
              <a:t>  Does this mean I eat / drink a lot or a little?</a:t>
            </a:r>
          </a:p>
          <a:p>
            <a:pPr>
              <a:buFont typeface="Arial" charset="0"/>
              <a:buChar char="•"/>
            </a:pPr>
            <a:r>
              <a:rPr lang="en-US" sz="2200" dirty="0"/>
              <a:t>  Does it mean I do it in a short time?</a:t>
            </a:r>
          </a:p>
        </p:txBody>
      </p:sp>
      <p:sp>
        <p:nvSpPr>
          <p:cNvPr id="38915" name="TextBox 2"/>
          <p:cNvSpPr txBox="1">
            <a:spLocks noChangeArrowheads="1"/>
          </p:cNvSpPr>
          <p:nvPr/>
        </p:nvSpPr>
        <p:spPr bwMode="auto">
          <a:xfrm>
            <a:off x="1997075" y="1447800"/>
            <a:ext cx="5557043"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FF0000"/>
                </a:solidFill>
              </a:rPr>
              <a:t>Concept Checking Questions </a:t>
            </a:r>
            <a:r>
              <a:rPr lang="en-US" sz="2200" dirty="0"/>
              <a:t>applied to </a:t>
            </a:r>
            <a:r>
              <a:rPr lang="en-US" sz="2200" dirty="0">
                <a:solidFill>
                  <a:srgbClr val="FF0000"/>
                </a:solidFill>
              </a:rPr>
              <a:t>lexis</a:t>
            </a:r>
          </a:p>
        </p:txBody>
      </p:sp>
      <p:pic>
        <p:nvPicPr>
          <p:cNvPr id="5" name="Picture 4"/>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13113115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1790700" y="2608263"/>
            <a:ext cx="5562600" cy="1446550"/>
          </a:xfrm>
          <a:prstGeom prst="rect">
            <a:avLst/>
          </a:prstGeom>
          <a:noFill/>
          <a:ln w="9525">
            <a:noFill/>
            <a:miter lim="800000"/>
            <a:headEnd/>
            <a:tailEnd/>
          </a:ln>
        </p:spPr>
        <p:txBody>
          <a:bodyPr>
            <a:prstTxWarp prst="textNoShape">
              <a:avLst/>
            </a:prstTxWarp>
            <a:spAutoFit/>
          </a:bodyPr>
          <a:lstStyle/>
          <a:p>
            <a:r>
              <a:rPr lang="en-US" sz="2200" dirty="0"/>
              <a:t>I was driving too quickly. A policeman stopped me. I had to </a:t>
            </a:r>
            <a:r>
              <a:rPr lang="en-US" sz="2200" dirty="0" err="1">
                <a:solidFill>
                  <a:srgbClr val="FF0000"/>
                </a:solidFill>
              </a:rPr>
              <a:t>trad</a:t>
            </a:r>
            <a:r>
              <a:rPr lang="en-US" sz="2200" dirty="0">
                <a:solidFill>
                  <a:srgbClr val="FF0000"/>
                </a:solidFill>
              </a:rPr>
              <a:t> a </a:t>
            </a:r>
            <a:r>
              <a:rPr lang="en-US" sz="2200" dirty="0" err="1">
                <a:solidFill>
                  <a:srgbClr val="FF0000"/>
                </a:solidFill>
              </a:rPr>
              <a:t>krat</a:t>
            </a:r>
            <a:r>
              <a:rPr lang="en-US" sz="2200" dirty="0"/>
              <a:t>.</a:t>
            </a:r>
          </a:p>
          <a:p>
            <a:endParaRPr lang="en-US" sz="2200" dirty="0"/>
          </a:p>
          <a:p>
            <a:r>
              <a:rPr lang="en-US" sz="2200" dirty="0"/>
              <a:t>Did I give the policeman money?</a:t>
            </a: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19737929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473200" y="2097088"/>
            <a:ext cx="6197600" cy="2462212"/>
          </a:xfrm>
          <a:prstGeom prst="rect">
            <a:avLst/>
          </a:prstGeom>
          <a:noFill/>
          <a:ln w="9525">
            <a:noFill/>
            <a:miter lim="800000"/>
            <a:headEnd/>
            <a:tailEnd/>
          </a:ln>
        </p:spPr>
        <p:txBody>
          <a:bodyPr>
            <a:prstTxWarp prst="textNoShape">
              <a:avLst/>
            </a:prstTxWarp>
            <a:spAutoFit/>
          </a:bodyPr>
          <a:lstStyle/>
          <a:p>
            <a:r>
              <a:rPr lang="en-US" sz="2200" dirty="0"/>
              <a:t>I was driving too quickly. A policeman stopped me. I had to </a:t>
            </a:r>
            <a:r>
              <a:rPr lang="en-US" sz="2200" dirty="0" err="1">
                <a:solidFill>
                  <a:srgbClr val="FF0000"/>
                </a:solidFill>
              </a:rPr>
              <a:t>trad</a:t>
            </a:r>
            <a:r>
              <a:rPr lang="en-US" sz="2200" dirty="0">
                <a:solidFill>
                  <a:srgbClr val="FF0000"/>
                </a:solidFill>
              </a:rPr>
              <a:t> a </a:t>
            </a:r>
            <a:r>
              <a:rPr lang="en-US" sz="2200" dirty="0" err="1">
                <a:solidFill>
                  <a:srgbClr val="FF0000"/>
                </a:solidFill>
              </a:rPr>
              <a:t>krat</a:t>
            </a:r>
            <a:r>
              <a:rPr lang="en-US" sz="2200" dirty="0">
                <a:solidFill>
                  <a:srgbClr val="FF0000"/>
                </a:solidFill>
              </a:rPr>
              <a:t> of 80 Euro.</a:t>
            </a:r>
          </a:p>
          <a:p>
            <a:endParaRPr lang="en-US" sz="2200" dirty="0"/>
          </a:p>
          <a:p>
            <a:pPr>
              <a:buFont typeface="Arial" charset="0"/>
              <a:buChar char="•"/>
            </a:pPr>
            <a:r>
              <a:rPr lang="en-US" sz="2200" dirty="0"/>
              <a:t> Does this mean I gave the policeman money?</a:t>
            </a:r>
          </a:p>
          <a:p>
            <a:pPr>
              <a:buFont typeface="Arial" charset="0"/>
              <a:buChar char="•"/>
            </a:pPr>
            <a:r>
              <a:rPr lang="en-US" sz="2200" dirty="0"/>
              <a:t> Why did I give him the money?</a:t>
            </a:r>
          </a:p>
          <a:p>
            <a:pPr>
              <a:buFont typeface="Arial" charset="0"/>
              <a:buChar char="•"/>
            </a:pPr>
            <a:r>
              <a:rPr lang="en-US" sz="2200" dirty="0"/>
              <a:t> Does the policeman keep the money or the government?</a:t>
            </a:r>
          </a:p>
        </p:txBody>
      </p:sp>
      <p:pic>
        <p:nvPicPr>
          <p:cNvPr id="4" name="Picture 3"/>
          <p:cNvPicPr>
            <a:picLocks noChangeAspect="1"/>
          </p:cNvPicPr>
          <p:nvPr/>
        </p:nvPicPr>
        <p:blipFill>
          <a:blip r:embed="rId2"/>
          <a:stretch>
            <a:fillRect/>
          </a:stretch>
        </p:blipFill>
        <p:spPr>
          <a:xfrm>
            <a:off x="6477000" y="6123602"/>
            <a:ext cx="2438400" cy="512404"/>
          </a:xfrm>
          <a:prstGeom prst="rect">
            <a:avLst/>
          </a:prstGeom>
        </p:spPr>
      </p:pic>
    </p:spTree>
    <p:extLst>
      <p:ext uri="{BB962C8B-B14F-4D97-AF65-F5344CB8AC3E}">
        <p14:creationId xmlns:p14="http://schemas.microsoft.com/office/powerpoint/2010/main" val="5513325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1700212" y="2120900"/>
            <a:ext cx="6200775" cy="2462212"/>
          </a:xfrm>
          <a:prstGeom prst="rect">
            <a:avLst/>
          </a:prstGeom>
          <a:noFill/>
          <a:ln w="9525">
            <a:noFill/>
            <a:miter lim="800000"/>
            <a:headEnd/>
            <a:tailEnd/>
          </a:ln>
        </p:spPr>
        <p:txBody>
          <a:bodyPr wrap="square">
            <a:prstTxWarp prst="textNoShape">
              <a:avLst/>
            </a:prstTxWarp>
            <a:spAutoFit/>
          </a:bodyPr>
          <a:lstStyle/>
          <a:p>
            <a:r>
              <a:rPr lang="en-US" sz="2200" dirty="0">
                <a:solidFill>
                  <a:srgbClr val="FF0000"/>
                </a:solidFill>
              </a:rPr>
              <a:t>go </a:t>
            </a:r>
            <a:r>
              <a:rPr lang="en-US" sz="2200" dirty="0" err="1">
                <a:solidFill>
                  <a:srgbClr val="FF0000"/>
                </a:solidFill>
              </a:rPr>
              <a:t>hossky</a:t>
            </a:r>
            <a:r>
              <a:rPr lang="en-US" sz="2200" dirty="0">
                <a:solidFill>
                  <a:srgbClr val="FF0000"/>
                </a:solidFill>
              </a:rPr>
              <a:t> </a:t>
            </a:r>
            <a:r>
              <a:rPr lang="en-US" sz="2200" dirty="0"/>
              <a:t>means to go on strike.</a:t>
            </a:r>
          </a:p>
          <a:p>
            <a:endParaRPr lang="en-US" sz="2200" dirty="0"/>
          </a:p>
          <a:p>
            <a:r>
              <a:rPr lang="en-US" sz="2200" dirty="0"/>
              <a:t>So if you </a:t>
            </a:r>
            <a:r>
              <a:rPr lang="en-US" sz="2200" dirty="0">
                <a:solidFill>
                  <a:srgbClr val="FF0000"/>
                </a:solidFill>
              </a:rPr>
              <a:t>go </a:t>
            </a:r>
            <a:r>
              <a:rPr lang="en-US" sz="2200" dirty="0" err="1">
                <a:solidFill>
                  <a:srgbClr val="FF0000"/>
                </a:solidFill>
              </a:rPr>
              <a:t>hossky</a:t>
            </a:r>
            <a:r>
              <a:rPr lang="en-US" sz="2200" dirty="0"/>
              <a:t>, ….</a:t>
            </a:r>
          </a:p>
          <a:p>
            <a:r>
              <a:rPr lang="en-US" sz="2200" dirty="0"/>
              <a:t>- are you happy or unhappy about your job? </a:t>
            </a:r>
          </a:p>
          <a:p>
            <a:r>
              <a:rPr lang="en-US" sz="2200" dirty="0"/>
              <a:t>- do you go to work? </a:t>
            </a:r>
          </a:p>
          <a:p>
            <a:r>
              <a:rPr lang="en-US" sz="2200" dirty="0"/>
              <a:t>- Is it a holiday? Do you get paid?</a:t>
            </a:r>
          </a:p>
          <a:p>
            <a:r>
              <a:rPr lang="en-US" sz="2200" dirty="0"/>
              <a:t>- Do you want something about your job to change?</a:t>
            </a: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2367086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741487" y="2613025"/>
            <a:ext cx="6118225" cy="1446550"/>
          </a:xfrm>
          <a:prstGeom prst="rect">
            <a:avLst/>
          </a:prstGeom>
          <a:noFill/>
          <a:ln w="9525">
            <a:noFill/>
            <a:miter lim="800000"/>
            <a:headEnd/>
            <a:tailEnd/>
          </a:ln>
        </p:spPr>
        <p:txBody>
          <a:bodyPr wrap="square">
            <a:prstTxWarp prst="textNoShape">
              <a:avLst/>
            </a:prstTxWarp>
            <a:spAutoFit/>
          </a:bodyPr>
          <a:lstStyle/>
          <a:p>
            <a:pPr>
              <a:buFont typeface="Arial" charset="0"/>
              <a:buChar char="•"/>
            </a:pPr>
            <a:r>
              <a:rPr lang="en-US" sz="2200" dirty="0"/>
              <a:t> How much </a:t>
            </a:r>
            <a:r>
              <a:rPr lang="en-US" sz="2200" dirty="0">
                <a:solidFill>
                  <a:srgbClr val="FF0000"/>
                </a:solidFill>
              </a:rPr>
              <a:t>feedback </a:t>
            </a:r>
            <a:r>
              <a:rPr lang="en-US" sz="2200" dirty="0"/>
              <a:t>do these </a:t>
            </a:r>
            <a:r>
              <a:rPr lang="en-US" sz="2200" dirty="0" err="1"/>
              <a:t>CCQs</a:t>
            </a:r>
            <a:r>
              <a:rPr lang="en-US" sz="2200" dirty="0"/>
              <a:t> provide?</a:t>
            </a:r>
          </a:p>
          <a:p>
            <a:pPr>
              <a:buFont typeface="Arial" charset="0"/>
              <a:buChar char="•"/>
            </a:pPr>
            <a:r>
              <a:rPr lang="en-US" sz="2200" dirty="0"/>
              <a:t> Can we </a:t>
            </a:r>
            <a:r>
              <a:rPr lang="en-US" sz="2200" dirty="0">
                <a:solidFill>
                  <a:srgbClr val="FF0000"/>
                </a:solidFill>
              </a:rPr>
              <a:t>extend </a:t>
            </a:r>
            <a:r>
              <a:rPr lang="en-US" sz="2200" dirty="0"/>
              <a:t>students' based on this feedback?</a:t>
            </a:r>
          </a:p>
          <a:p>
            <a:pPr>
              <a:buFont typeface="Arial" charset="0"/>
              <a:buChar char="•"/>
            </a:pPr>
            <a:endParaRPr lang="en-US" sz="2200" dirty="0" smtClean="0"/>
          </a:p>
          <a:p>
            <a:r>
              <a:rPr lang="en-US" sz="2200" dirty="0" smtClean="0"/>
              <a:t>   LET'S </a:t>
            </a:r>
            <a:r>
              <a:rPr lang="en-US" sz="2200" dirty="0"/>
              <a:t>look at some alternative kinds of Qs. </a:t>
            </a: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76579738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3096842" y="2983369"/>
            <a:ext cx="3407516" cy="430887"/>
          </a:xfrm>
          <a:prstGeom prst="rect">
            <a:avLst/>
          </a:prstGeom>
          <a:noFill/>
          <a:ln w="9525">
            <a:noFill/>
            <a:miter lim="800000"/>
            <a:headEnd/>
            <a:tailEnd/>
          </a:ln>
        </p:spPr>
        <p:txBody>
          <a:bodyPr wrap="none">
            <a:prstTxWarp prst="textNoShape">
              <a:avLst/>
            </a:prstTxWarp>
            <a:spAutoFit/>
          </a:bodyPr>
          <a:lstStyle/>
          <a:p>
            <a:r>
              <a:rPr lang="en-US" sz="2200" dirty="0"/>
              <a:t>Have you ever gone </a:t>
            </a:r>
            <a:r>
              <a:rPr lang="en-US" sz="2200" dirty="0" err="1">
                <a:solidFill>
                  <a:srgbClr val="FF0000"/>
                </a:solidFill>
              </a:rPr>
              <a:t>hossky</a:t>
            </a:r>
            <a:r>
              <a:rPr lang="en-US" sz="2200" dirty="0"/>
              <a:t>?</a:t>
            </a: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244354484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3583197" y="2983369"/>
            <a:ext cx="2434806" cy="430887"/>
          </a:xfrm>
          <a:prstGeom prst="rect">
            <a:avLst/>
          </a:prstGeom>
          <a:noFill/>
          <a:ln w="9525">
            <a:noFill/>
            <a:miter lim="800000"/>
            <a:headEnd/>
            <a:tailEnd/>
          </a:ln>
        </p:spPr>
        <p:txBody>
          <a:bodyPr wrap="none">
            <a:prstTxWarp prst="textNoShape">
              <a:avLst/>
            </a:prstTxWarp>
            <a:spAutoFit/>
          </a:bodyPr>
          <a:lstStyle/>
          <a:p>
            <a:r>
              <a:rPr lang="en-US" sz="2200" dirty="0"/>
              <a:t>Who's </a:t>
            </a:r>
            <a:r>
              <a:rPr lang="en-US" sz="2200" dirty="0" err="1">
                <a:solidFill>
                  <a:srgbClr val="FF0000"/>
                </a:solidFill>
              </a:rPr>
              <a:t>hossky</a:t>
            </a:r>
            <a:r>
              <a:rPr lang="en-US" sz="2200" dirty="0">
                <a:solidFill>
                  <a:srgbClr val="FF0000"/>
                </a:solidFill>
              </a:rPr>
              <a:t> </a:t>
            </a:r>
            <a:r>
              <a:rPr lang="en-US" sz="2200" dirty="0"/>
              <a:t>now?</a:t>
            </a:r>
          </a:p>
        </p:txBody>
      </p:sp>
      <p:pic>
        <p:nvPicPr>
          <p:cNvPr id="4" name="Picture 3"/>
          <p:cNvPicPr>
            <a:picLocks noChangeAspect="1"/>
          </p:cNvPicPr>
          <p:nvPr/>
        </p:nvPicPr>
        <p:blipFill>
          <a:blip r:embed="rId2"/>
          <a:stretch>
            <a:fillRect/>
          </a:stretch>
        </p:blipFill>
        <p:spPr>
          <a:xfrm>
            <a:off x="6477000" y="6123602"/>
            <a:ext cx="2438400" cy="512404"/>
          </a:xfrm>
          <a:prstGeom prst="rect">
            <a:avLst/>
          </a:prstGeom>
        </p:spPr>
      </p:pic>
    </p:spTree>
    <p:extLst>
      <p:ext uri="{BB962C8B-B14F-4D97-AF65-F5344CB8AC3E}">
        <p14:creationId xmlns:p14="http://schemas.microsoft.com/office/powerpoint/2010/main" val="159934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931318" y="2998113"/>
            <a:ext cx="3738563" cy="430887"/>
          </a:xfrm>
          <a:prstGeom prst="rect">
            <a:avLst/>
          </a:prstGeom>
          <a:noFill/>
          <a:ln w="9525">
            <a:noFill/>
            <a:miter lim="800000"/>
            <a:headEnd/>
            <a:tailEnd/>
          </a:ln>
        </p:spPr>
        <p:txBody>
          <a:bodyPr wrap="square">
            <a:prstTxWarp prst="textNoShape">
              <a:avLst/>
            </a:prstTxWarp>
            <a:spAutoFit/>
          </a:bodyPr>
          <a:lstStyle/>
          <a:p>
            <a:r>
              <a:rPr lang="en-US" sz="2200" dirty="0"/>
              <a:t>Why might people</a:t>
            </a:r>
            <a:r>
              <a:rPr lang="en-US" sz="2200" dirty="0" smtClean="0"/>
              <a:t> go </a:t>
            </a:r>
            <a:r>
              <a:rPr lang="en-US" sz="2200" dirty="0" err="1" smtClean="0">
                <a:solidFill>
                  <a:srgbClr val="FF0000"/>
                </a:solidFill>
              </a:rPr>
              <a:t>hossky</a:t>
            </a:r>
            <a:r>
              <a:rPr lang="en-US" sz="2200" dirty="0"/>
              <a:t>?</a:t>
            </a:r>
          </a:p>
        </p:txBody>
      </p:sp>
      <p:pic>
        <p:nvPicPr>
          <p:cNvPr id="4" name="Picture 3"/>
          <p:cNvPicPr>
            <a:picLocks noChangeAspect="1"/>
          </p:cNvPicPr>
          <p:nvPr/>
        </p:nvPicPr>
        <p:blipFill>
          <a:blip r:embed="rId2"/>
          <a:stretch>
            <a:fillRect/>
          </a:stretch>
        </p:blipFill>
        <p:spPr>
          <a:xfrm>
            <a:off x="6477000" y="6123602"/>
            <a:ext cx="2438400" cy="512404"/>
          </a:xfrm>
          <a:prstGeom prst="rect">
            <a:avLst/>
          </a:prstGeom>
        </p:spPr>
      </p:pic>
    </p:spTree>
    <p:extLst>
      <p:ext uri="{BB962C8B-B14F-4D97-AF65-F5344CB8AC3E}">
        <p14:creationId xmlns:p14="http://schemas.microsoft.com/office/powerpoint/2010/main" val="4249945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2659062" y="2828925"/>
            <a:ext cx="4283075" cy="769441"/>
          </a:xfrm>
          <a:prstGeom prst="rect">
            <a:avLst/>
          </a:prstGeom>
          <a:noFill/>
          <a:ln w="9525">
            <a:noFill/>
            <a:miter lim="800000"/>
            <a:headEnd/>
            <a:tailEnd/>
          </a:ln>
        </p:spPr>
        <p:txBody>
          <a:bodyPr wrap="square">
            <a:prstTxWarp prst="textNoShape">
              <a:avLst/>
            </a:prstTxWarp>
            <a:spAutoFit/>
          </a:bodyPr>
          <a:lstStyle/>
          <a:p>
            <a:r>
              <a:rPr lang="en-US" sz="2200" dirty="0"/>
              <a:t>What do you have to do to </a:t>
            </a:r>
            <a:r>
              <a:rPr lang="en-US" sz="2200" dirty="0" err="1">
                <a:solidFill>
                  <a:srgbClr val="FF0000"/>
                </a:solidFill>
              </a:rPr>
              <a:t>hossky</a:t>
            </a:r>
            <a:r>
              <a:rPr lang="en-US" sz="2200" dirty="0"/>
              <a:t>? </a:t>
            </a:r>
          </a:p>
          <a:p>
            <a:r>
              <a:rPr lang="en-US" sz="2200" dirty="0"/>
              <a:t>How does it end?</a:t>
            </a: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307685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Rectangle 3"/>
          <p:cNvSpPr/>
          <p:nvPr/>
        </p:nvSpPr>
        <p:spPr>
          <a:xfrm>
            <a:off x="1763688" y="1997839"/>
            <a:ext cx="5976664" cy="2862323"/>
          </a:xfrm>
          <a:prstGeom prst="rect">
            <a:avLst/>
          </a:prstGeom>
        </p:spPr>
        <p:txBody>
          <a:bodyPr wrap="square">
            <a:spAutoFit/>
          </a:bodyPr>
          <a:lstStyle/>
          <a:p>
            <a:r>
              <a:rPr lang="en-GB" dirty="0" smtClean="0">
                <a:solidFill>
                  <a:srgbClr val="0000FF"/>
                </a:solidFill>
              </a:rPr>
              <a:t>How do these sentences relate to why we learn?</a:t>
            </a:r>
          </a:p>
          <a:p>
            <a:endParaRPr lang="en-GB" dirty="0"/>
          </a:p>
          <a:p>
            <a:r>
              <a:rPr lang="en-GB" dirty="0" smtClean="0"/>
              <a:t>- No </a:t>
            </a:r>
            <a:r>
              <a:rPr lang="en-GB" dirty="0"/>
              <a:t>this is not a bank this is the Bolshoi Theatre.</a:t>
            </a:r>
          </a:p>
          <a:p>
            <a:r>
              <a:rPr lang="en-GB" dirty="0" smtClean="0"/>
              <a:t>- I </a:t>
            </a:r>
            <a:r>
              <a:rPr lang="en-GB" dirty="0"/>
              <a:t>bark, you bark, he barks</a:t>
            </a:r>
          </a:p>
          <a:p>
            <a:r>
              <a:rPr lang="en-GB" dirty="0" smtClean="0"/>
              <a:t>- You’re </a:t>
            </a:r>
            <a:r>
              <a:rPr lang="en-GB" dirty="0"/>
              <a:t>not going to go to Norway.</a:t>
            </a:r>
          </a:p>
          <a:p>
            <a:r>
              <a:rPr lang="en-GB" dirty="0" smtClean="0"/>
              <a:t>- Venus </a:t>
            </a:r>
            <a:r>
              <a:rPr lang="en-GB" dirty="0"/>
              <a:t>Williams is taller than </a:t>
            </a:r>
            <a:r>
              <a:rPr lang="en-GB" dirty="0" err="1"/>
              <a:t>Messi</a:t>
            </a:r>
            <a:r>
              <a:rPr lang="en-GB" dirty="0"/>
              <a:t>.</a:t>
            </a:r>
          </a:p>
          <a:p>
            <a:r>
              <a:rPr lang="en-GB" dirty="0" smtClean="0"/>
              <a:t>- Are </a:t>
            </a:r>
            <a:r>
              <a:rPr lang="en-GB" dirty="0"/>
              <a:t>you waving?</a:t>
            </a:r>
          </a:p>
          <a:p>
            <a:r>
              <a:rPr lang="en-GB" dirty="0" smtClean="0"/>
              <a:t>- I’ve </a:t>
            </a:r>
            <a:r>
              <a:rPr lang="en-GB" dirty="0"/>
              <a:t>only got one back.</a:t>
            </a:r>
          </a:p>
          <a:p>
            <a:r>
              <a:rPr lang="en-GB" dirty="0" smtClean="0"/>
              <a:t>- There’s </a:t>
            </a:r>
            <a:r>
              <a:rPr lang="en-GB" dirty="0"/>
              <a:t>a fat man sitting on a blanket playing the guitar. </a:t>
            </a:r>
          </a:p>
          <a:p>
            <a:r>
              <a:rPr lang="en-GB" dirty="0" smtClean="0"/>
              <a:t>- What </a:t>
            </a:r>
            <a:r>
              <a:rPr lang="en-GB" dirty="0"/>
              <a:t>is the Tour de France?</a:t>
            </a:r>
          </a:p>
        </p:txBody>
      </p:sp>
      <p:sp>
        <p:nvSpPr>
          <p:cNvPr id="5" name="TextBox 4"/>
          <p:cNvSpPr txBox="1"/>
          <p:nvPr/>
        </p:nvSpPr>
        <p:spPr>
          <a:xfrm>
            <a:off x="1764708" y="1019292"/>
            <a:ext cx="4391467" cy="400110"/>
          </a:xfrm>
          <a:prstGeom prst="rect">
            <a:avLst/>
          </a:prstGeom>
          <a:noFill/>
        </p:spPr>
        <p:txBody>
          <a:bodyPr wrap="square" rtlCol="0">
            <a:spAutoFit/>
          </a:bodyPr>
          <a:lstStyle/>
          <a:p>
            <a:r>
              <a:rPr lang="en-US" sz="2000" b="1" dirty="0" smtClean="0"/>
              <a:t>The language we teach / learn</a:t>
            </a:r>
            <a:endParaRPr lang="en-US" sz="2000" b="1" dirty="0"/>
          </a:p>
        </p:txBody>
      </p:sp>
    </p:spTree>
    <p:extLst>
      <p:ext uri="{BB962C8B-B14F-4D97-AF65-F5344CB8AC3E}">
        <p14:creationId xmlns:p14="http://schemas.microsoft.com/office/powerpoint/2010/main" val="288282232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1383903" y="2057400"/>
            <a:ext cx="6833393" cy="2123658"/>
          </a:xfrm>
          <a:prstGeom prst="rect">
            <a:avLst/>
          </a:prstGeom>
          <a:noFill/>
          <a:ln w="9525">
            <a:noFill/>
            <a:miter lim="800000"/>
            <a:headEnd/>
            <a:tailEnd/>
          </a:ln>
        </p:spPr>
        <p:txBody>
          <a:bodyPr wrap="square">
            <a:prstTxWarp prst="textNoShape">
              <a:avLst/>
            </a:prstTxWarp>
            <a:spAutoFit/>
          </a:bodyPr>
          <a:lstStyle/>
          <a:p>
            <a:r>
              <a:rPr lang="en-US" sz="2200" dirty="0"/>
              <a:t>Traditional concept checking questions are</a:t>
            </a:r>
            <a:r>
              <a:rPr lang="en-US" sz="2200" dirty="0" smtClean="0"/>
              <a:t> </a:t>
            </a:r>
          </a:p>
          <a:p>
            <a:r>
              <a:rPr lang="en-US" sz="2200" dirty="0" smtClean="0">
                <a:solidFill>
                  <a:srgbClr val="FF0000"/>
                </a:solidFill>
              </a:rPr>
              <a:t>not </a:t>
            </a:r>
            <a:r>
              <a:rPr lang="en-US" sz="2200" dirty="0">
                <a:solidFill>
                  <a:srgbClr val="FF0000"/>
                </a:solidFill>
              </a:rPr>
              <a:t>designed for vocabulary</a:t>
            </a:r>
            <a:r>
              <a:rPr lang="en-US" sz="2200" dirty="0" smtClean="0"/>
              <a:t>.</a:t>
            </a:r>
          </a:p>
          <a:p>
            <a:endParaRPr lang="en-US" sz="2200" dirty="0" smtClean="0"/>
          </a:p>
          <a:p>
            <a:r>
              <a:rPr lang="en-US" sz="2200" dirty="0"/>
              <a:t>- generally no 'concept' but complex meaning!</a:t>
            </a:r>
          </a:p>
          <a:p>
            <a:r>
              <a:rPr lang="en-US" sz="2200" dirty="0"/>
              <a:t>- meaning and usage</a:t>
            </a:r>
            <a:r>
              <a:rPr lang="en-US" sz="2200" dirty="0" smtClean="0"/>
              <a:t> too </a:t>
            </a:r>
            <a:r>
              <a:rPr lang="en-US" sz="2200" dirty="0"/>
              <a:t>multifaceted and slippery</a:t>
            </a:r>
          </a:p>
          <a:p>
            <a:r>
              <a:rPr lang="en-US" sz="2200" dirty="0"/>
              <a:t>- cultural issues may mean a yes / no 'display' is wrong!</a:t>
            </a: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42766793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1662113" y="1524000"/>
            <a:ext cx="6034088" cy="3170099"/>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0000"/>
                </a:solidFill>
              </a:rPr>
              <a:t>Principle</a:t>
            </a:r>
            <a:r>
              <a:rPr lang="en-US" sz="2000" dirty="0"/>
              <a:t>: </a:t>
            </a:r>
          </a:p>
          <a:p>
            <a:r>
              <a:rPr lang="en-US" sz="2000" dirty="0"/>
              <a:t>meaning is a small part of knowing a word</a:t>
            </a:r>
            <a:endParaRPr lang="en-US" sz="2000" dirty="0" smtClean="0"/>
          </a:p>
          <a:p>
            <a:endParaRPr lang="en-US" sz="2000" dirty="0" smtClean="0"/>
          </a:p>
          <a:p>
            <a:r>
              <a:rPr lang="en-US" sz="2000" b="1" dirty="0"/>
              <a:t>Good </a:t>
            </a:r>
            <a:r>
              <a:rPr lang="en-US" sz="2000" b="1" dirty="0" err="1"/>
              <a:t>vocab</a:t>
            </a:r>
            <a:r>
              <a:rPr lang="en-US" sz="2000" b="1" dirty="0"/>
              <a:t> checking questions</a:t>
            </a:r>
            <a:r>
              <a:rPr lang="en-US" sz="2000" dirty="0"/>
              <a:t>:</a:t>
            </a:r>
          </a:p>
          <a:p>
            <a:r>
              <a:rPr lang="en-US" sz="2000" dirty="0"/>
              <a:t>- usually </a:t>
            </a:r>
            <a:r>
              <a:rPr lang="en-US" sz="2000" dirty="0">
                <a:solidFill>
                  <a:srgbClr val="FF0000"/>
                </a:solidFill>
              </a:rPr>
              <a:t>include the key </a:t>
            </a:r>
            <a:r>
              <a:rPr lang="en-US" sz="2000" dirty="0" err="1">
                <a:solidFill>
                  <a:srgbClr val="FF0000"/>
                </a:solidFill>
              </a:rPr>
              <a:t>word(s</a:t>
            </a:r>
            <a:r>
              <a:rPr lang="en-US" sz="2000" dirty="0">
                <a:solidFill>
                  <a:srgbClr val="FF0000"/>
                </a:solidFill>
              </a:rPr>
              <a:t>) </a:t>
            </a:r>
            <a:r>
              <a:rPr lang="en-US" sz="2000" dirty="0"/>
              <a:t>in the question</a:t>
            </a:r>
          </a:p>
          <a:p>
            <a:r>
              <a:rPr lang="en-US" sz="2000" dirty="0"/>
              <a:t>- </a:t>
            </a:r>
            <a:r>
              <a:rPr lang="en-US" sz="2000" dirty="0">
                <a:solidFill>
                  <a:srgbClr val="FF0000"/>
                </a:solidFill>
              </a:rPr>
              <a:t>impersonal </a:t>
            </a:r>
            <a:r>
              <a:rPr lang="en-US" sz="2000" dirty="0"/>
              <a:t>and based on </a:t>
            </a:r>
            <a:r>
              <a:rPr lang="en-US" sz="2000" i="1" dirty="0"/>
              <a:t>might </a:t>
            </a:r>
            <a:r>
              <a:rPr lang="en-US" sz="2000" dirty="0"/>
              <a:t>and </a:t>
            </a:r>
            <a:r>
              <a:rPr lang="en-US" sz="2000" i="1" dirty="0"/>
              <a:t>prototypes</a:t>
            </a:r>
          </a:p>
          <a:p>
            <a:r>
              <a:rPr lang="en-US" sz="2000" dirty="0"/>
              <a:t>- </a:t>
            </a:r>
            <a:r>
              <a:rPr lang="en-US" sz="2000" dirty="0">
                <a:solidFill>
                  <a:srgbClr val="FF0000"/>
                </a:solidFill>
              </a:rPr>
              <a:t>explore </a:t>
            </a:r>
            <a:r>
              <a:rPr lang="en-US" sz="2000" dirty="0"/>
              <a:t>what it is to know a word</a:t>
            </a:r>
          </a:p>
          <a:p>
            <a:r>
              <a:rPr lang="en-US" sz="2000" dirty="0"/>
              <a:t>- are </a:t>
            </a:r>
            <a:r>
              <a:rPr lang="en-US" sz="2000" dirty="0">
                <a:solidFill>
                  <a:srgbClr val="FF0000"/>
                </a:solidFill>
              </a:rPr>
              <a:t>open </a:t>
            </a:r>
            <a:r>
              <a:rPr lang="en-US" sz="2000" dirty="0"/>
              <a:t>and/or generate connected language</a:t>
            </a:r>
          </a:p>
          <a:p>
            <a:r>
              <a:rPr lang="en-US" sz="2000" i="1" dirty="0"/>
              <a:t>- may </a:t>
            </a:r>
            <a:r>
              <a:rPr lang="en-US" sz="2000" dirty="0"/>
              <a:t>have </a:t>
            </a:r>
            <a:r>
              <a:rPr lang="en-US" sz="2000" dirty="0">
                <a:solidFill>
                  <a:srgbClr val="FF0000"/>
                </a:solidFill>
              </a:rPr>
              <a:t>unexpected </a:t>
            </a:r>
            <a:r>
              <a:rPr lang="en-US" sz="2000" dirty="0"/>
              <a:t>answers – not exactly display</a:t>
            </a:r>
          </a:p>
          <a:p>
            <a:r>
              <a:rPr lang="en-US" sz="2000" dirty="0"/>
              <a:t>- provide feedback that allows to </a:t>
            </a:r>
            <a:r>
              <a:rPr lang="en-US" sz="2000" dirty="0">
                <a:solidFill>
                  <a:srgbClr val="FF0000"/>
                </a:solidFill>
              </a:rPr>
              <a:t>extend learning</a:t>
            </a:r>
          </a:p>
        </p:txBody>
      </p:sp>
      <p:pic>
        <p:nvPicPr>
          <p:cNvPr id="4" name="Picture 3"/>
          <p:cNvPicPr>
            <a:picLocks noChangeAspect="1"/>
          </p:cNvPicPr>
          <p:nvPr/>
        </p:nvPicPr>
        <p:blipFill>
          <a:blip r:embed="rId2"/>
          <a:stretch>
            <a:fillRect/>
          </a:stretch>
        </p:blipFill>
        <p:spPr>
          <a:xfrm>
            <a:off x="6477001" y="6123602"/>
            <a:ext cx="2438400" cy="512404"/>
          </a:xfrm>
          <a:prstGeom prst="rect">
            <a:avLst/>
          </a:prstGeom>
        </p:spPr>
      </p:pic>
    </p:spTree>
    <p:extLst>
      <p:ext uri="{BB962C8B-B14F-4D97-AF65-F5344CB8AC3E}">
        <p14:creationId xmlns:p14="http://schemas.microsoft.com/office/powerpoint/2010/main" val="119772679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492896"/>
            <a:ext cx="5472608" cy="830997"/>
          </a:xfrm>
          <a:prstGeom prst="rect">
            <a:avLst/>
          </a:prstGeom>
          <a:noFill/>
        </p:spPr>
        <p:txBody>
          <a:bodyPr wrap="square" rtlCol="0">
            <a:spAutoFit/>
          </a:bodyPr>
          <a:lstStyle/>
          <a:p>
            <a:r>
              <a:rPr lang="en-US" sz="2400" b="1" dirty="0" smtClean="0">
                <a:solidFill>
                  <a:srgbClr val="0000FF"/>
                </a:solidFill>
              </a:rPr>
              <a:t>What aspects of knowing a word do you remember?</a:t>
            </a:r>
            <a:endParaRPr lang="en-US" sz="2400" b="1" dirty="0">
              <a:solidFill>
                <a:srgbClr val="0000FF"/>
              </a:solidFill>
            </a:endParaRPr>
          </a:p>
        </p:txBody>
      </p:sp>
    </p:spTree>
    <p:extLst>
      <p:ext uri="{BB962C8B-B14F-4D97-AF65-F5344CB8AC3E}">
        <p14:creationId xmlns:p14="http://schemas.microsoft.com/office/powerpoint/2010/main" val="32547848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476375" y="1593850"/>
            <a:ext cx="6191250" cy="3139321"/>
          </a:xfrm>
          <a:prstGeom prst="rect">
            <a:avLst/>
          </a:prstGeom>
          <a:noFill/>
          <a:ln w="9525">
            <a:noFill/>
            <a:miter lim="800000"/>
            <a:headEnd/>
            <a:tailEnd/>
          </a:ln>
        </p:spPr>
        <p:txBody>
          <a:bodyPr>
            <a:prstTxWarp prst="textNoShape">
              <a:avLst/>
            </a:prstTxWarp>
            <a:spAutoFit/>
          </a:bodyPr>
          <a:lstStyle/>
          <a:p>
            <a:r>
              <a:rPr lang="en-US" sz="1800" dirty="0"/>
              <a:t>What other things can you </a:t>
            </a:r>
            <a:r>
              <a:rPr lang="en-US" sz="1800" dirty="0">
                <a:solidFill>
                  <a:srgbClr val="FF0000"/>
                </a:solidFill>
              </a:rPr>
              <a:t>binge </a:t>
            </a:r>
            <a:r>
              <a:rPr lang="en-US" sz="1800" dirty="0"/>
              <a:t>on?</a:t>
            </a:r>
          </a:p>
          <a:p>
            <a:r>
              <a:rPr lang="en-US" sz="1800" dirty="0"/>
              <a:t>What's the opposite of </a:t>
            </a:r>
            <a:r>
              <a:rPr lang="en-US" sz="1800" dirty="0">
                <a:solidFill>
                  <a:srgbClr val="FF0000"/>
                </a:solidFill>
              </a:rPr>
              <a:t>leave halfway through</a:t>
            </a:r>
            <a:r>
              <a:rPr lang="en-US" sz="1800" dirty="0"/>
              <a:t>?</a:t>
            </a:r>
          </a:p>
          <a:p>
            <a:r>
              <a:rPr lang="en-US" sz="1800" dirty="0"/>
              <a:t>What do people do if they are </a:t>
            </a:r>
            <a:r>
              <a:rPr lang="en-US" sz="1800" dirty="0">
                <a:solidFill>
                  <a:srgbClr val="FF0000"/>
                </a:solidFill>
              </a:rPr>
              <a:t>angry</a:t>
            </a:r>
            <a:r>
              <a:rPr lang="en-US" sz="1800" dirty="0"/>
              <a:t>?</a:t>
            </a:r>
          </a:p>
          <a:p>
            <a:r>
              <a:rPr lang="en-US" sz="1800" dirty="0"/>
              <a:t>What might you say if you were </a:t>
            </a:r>
            <a:r>
              <a:rPr lang="en-US" sz="1800" dirty="0">
                <a:solidFill>
                  <a:srgbClr val="FF0000"/>
                </a:solidFill>
              </a:rPr>
              <a:t>pleased </a:t>
            </a:r>
            <a:r>
              <a:rPr lang="en-US" sz="1800" dirty="0"/>
              <a:t>with something?</a:t>
            </a:r>
          </a:p>
          <a:p>
            <a:r>
              <a:rPr lang="en-US" sz="1800" dirty="0"/>
              <a:t>What</a:t>
            </a:r>
            <a:r>
              <a:rPr lang="en-US" sz="1800" dirty="0" smtClean="0"/>
              <a:t> might </a:t>
            </a:r>
            <a:r>
              <a:rPr lang="en-US" sz="1800" dirty="0"/>
              <a:t>you ask if it's </a:t>
            </a:r>
            <a:r>
              <a:rPr lang="en-US" sz="1800" dirty="0">
                <a:solidFill>
                  <a:srgbClr val="FF0000"/>
                </a:solidFill>
              </a:rPr>
              <a:t>boiling </a:t>
            </a:r>
            <a:r>
              <a:rPr lang="en-US" sz="1800" dirty="0"/>
              <a:t>in a room?</a:t>
            </a:r>
          </a:p>
          <a:p>
            <a:r>
              <a:rPr lang="en-US" sz="1800" dirty="0"/>
              <a:t>What preposition follows</a:t>
            </a:r>
            <a:r>
              <a:rPr lang="en-US" sz="1800" dirty="0" smtClean="0"/>
              <a:t> </a:t>
            </a:r>
            <a:r>
              <a:rPr lang="en-US" sz="1800" dirty="0" smtClean="0">
                <a:solidFill>
                  <a:srgbClr val="FF0000"/>
                </a:solidFill>
              </a:rPr>
              <a:t>interested</a:t>
            </a:r>
            <a:r>
              <a:rPr lang="en-US" sz="1800" dirty="0" smtClean="0"/>
              <a:t>?</a:t>
            </a:r>
            <a:endParaRPr lang="en-US" sz="1800" dirty="0"/>
          </a:p>
          <a:p>
            <a:r>
              <a:rPr lang="en-US" sz="1800" dirty="0"/>
              <a:t>Why might someone</a:t>
            </a:r>
            <a:r>
              <a:rPr lang="en-US" sz="1800" dirty="0" smtClean="0"/>
              <a:t> avoid a </a:t>
            </a:r>
            <a:r>
              <a:rPr lang="en-US" sz="1800" dirty="0">
                <a:solidFill>
                  <a:srgbClr val="FF0000"/>
                </a:solidFill>
              </a:rPr>
              <a:t>rough area</a:t>
            </a:r>
            <a:r>
              <a:rPr lang="en-US" sz="1800" dirty="0" smtClean="0"/>
              <a:t>? </a:t>
            </a:r>
          </a:p>
          <a:p>
            <a:r>
              <a:rPr lang="en-US" sz="1800" dirty="0"/>
              <a:t>What else might people </a:t>
            </a:r>
            <a:r>
              <a:rPr lang="en-US" sz="1800" dirty="0">
                <a:solidFill>
                  <a:srgbClr val="FF0000"/>
                </a:solidFill>
              </a:rPr>
              <a:t>avoid </a:t>
            </a:r>
            <a:r>
              <a:rPr lang="en-US" sz="1800" dirty="0"/>
              <a:t>doing?</a:t>
            </a:r>
            <a:endParaRPr lang="en-US" sz="1800" dirty="0" smtClean="0"/>
          </a:p>
          <a:p>
            <a:r>
              <a:rPr lang="en-US" sz="1800" dirty="0" smtClean="0"/>
              <a:t>What </a:t>
            </a:r>
            <a:r>
              <a:rPr lang="en-US" sz="1800" dirty="0"/>
              <a:t>form follows </a:t>
            </a:r>
            <a:r>
              <a:rPr lang="en-US" sz="1800" dirty="0">
                <a:solidFill>
                  <a:srgbClr val="FF0000"/>
                </a:solidFill>
              </a:rPr>
              <a:t>avoid</a:t>
            </a:r>
            <a:r>
              <a:rPr lang="en-US" sz="1800" dirty="0"/>
              <a:t>?</a:t>
            </a:r>
          </a:p>
          <a:p>
            <a:r>
              <a:rPr lang="en-US" sz="1800" dirty="0"/>
              <a:t>What kind of buildings are usually described as </a:t>
            </a:r>
            <a:r>
              <a:rPr lang="en-US" sz="1800" dirty="0">
                <a:solidFill>
                  <a:srgbClr val="FF0000"/>
                </a:solidFill>
              </a:rPr>
              <a:t>grand</a:t>
            </a:r>
            <a:r>
              <a:rPr lang="en-US" sz="1800" dirty="0"/>
              <a:t>?</a:t>
            </a:r>
          </a:p>
          <a:p>
            <a:r>
              <a:rPr lang="en-US" sz="1800" dirty="0"/>
              <a:t>What's an easier way of saying </a:t>
            </a:r>
            <a:r>
              <a:rPr lang="en-US" sz="1800" dirty="0">
                <a:solidFill>
                  <a:srgbClr val="FF0000"/>
                </a:solidFill>
              </a:rPr>
              <a:t>contends that</a:t>
            </a:r>
            <a:r>
              <a:rPr lang="en-US" sz="1800" dirty="0"/>
              <a:t>?</a:t>
            </a: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
        <p:nvSpPr>
          <p:cNvPr id="2" name="TextBox 1"/>
          <p:cNvSpPr txBox="1"/>
          <p:nvPr/>
        </p:nvSpPr>
        <p:spPr>
          <a:xfrm>
            <a:off x="1476375" y="657562"/>
            <a:ext cx="5183857" cy="646331"/>
          </a:xfrm>
          <a:prstGeom prst="rect">
            <a:avLst/>
          </a:prstGeom>
          <a:noFill/>
        </p:spPr>
        <p:txBody>
          <a:bodyPr wrap="square" rtlCol="0">
            <a:spAutoFit/>
          </a:bodyPr>
          <a:lstStyle/>
          <a:p>
            <a:r>
              <a:rPr lang="en-US" dirty="0" smtClean="0">
                <a:solidFill>
                  <a:srgbClr val="0000FF"/>
                </a:solidFill>
              </a:rPr>
              <a:t>What aspects of word knowledge are being looked at through these questions?</a:t>
            </a:r>
            <a:endParaRPr lang="en-US" dirty="0">
              <a:solidFill>
                <a:srgbClr val="0000FF"/>
              </a:solidFill>
            </a:endParaRPr>
          </a:p>
        </p:txBody>
      </p:sp>
    </p:spTree>
    <p:extLst>
      <p:ext uri="{BB962C8B-B14F-4D97-AF65-F5344CB8AC3E}">
        <p14:creationId xmlns:p14="http://schemas.microsoft.com/office/powerpoint/2010/main" val="304688176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449" y="1484784"/>
            <a:ext cx="8424936" cy="3416320"/>
          </a:xfrm>
          <a:prstGeom prst="rect">
            <a:avLst/>
          </a:prstGeom>
        </p:spPr>
        <p:txBody>
          <a:bodyPr wrap="square">
            <a:spAutoFit/>
          </a:bodyPr>
          <a:lstStyle/>
          <a:p>
            <a:r>
              <a:rPr lang="en-US" dirty="0">
                <a:solidFill>
                  <a:srgbClr val="0000FF"/>
                </a:solidFill>
              </a:rPr>
              <a:t>Look at the items of vocabulary in bold below – and at the examples in italics that were written on the board by the teacher after asking connected questions about each item. Decide which questions were asked to produce each example.</a:t>
            </a:r>
          </a:p>
          <a:p>
            <a:endParaRPr lang="en-US" dirty="0"/>
          </a:p>
          <a:p>
            <a:r>
              <a:rPr lang="en-US" dirty="0"/>
              <a:t>1	He’s very fit. He does a lot of sport and he goes running twice a week.</a:t>
            </a:r>
          </a:p>
          <a:p>
            <a:r>
              <a:rPr lang="en-US" dirty="0"/>
              <a:t>	I’m really unfit at the moment. I get out of breath just walking upstairs. </a:t>
            </a:r>
          </a:p>
          <a:p>
            <a:r>
              <a:rPr lang="en-US" dirty="0"/>
              <a:t>2	It was the toughest decision I’ve ever had to make. 	</a:t>
            </a:r>
          </a:p>
          <a:p>
            <a:r>
              <a:rPr lang="en-US" dirty="0"/>
              <a:t>	I’m so indecisive. I can never make up my mind what to buy or wear!</a:t>
            </a:r>
          </a:p>
          <a:p>
            <a:r>
              <a:rPr lang="en-US" dirty="0"/>
              <a:t>3	I took out a loan to buy a horse for my daughter.</a:t>
            </a:r>
          </a:p>
          <a:p>
            <a:r>
              <a:rPr lang="en-US" dirty="0"/>
              <a:t>	I’m still paying off my mortgage. I’ve got twelve more years to go.</a:t>
            </a:r>
          </a:p>
          <a:p>
            <a:r>
              <a:rPr lang="en-US" dirty="0"/>
              <a:t>4	He was kicked out of the team because he was always late for training.</a:t>
            </a:r>
          </a:p>
          <a:p>
            <a:r>
              <a:rPr lang="en-US" dirty="0"/>
              <a:t>	He was kicked out of the house after his wife found out he’d been cheating on her!</a:t>
            </a:r>
          </a:p>
        </p:txBody>
      </p:sp>
    </p:spTree>
    <p:extLst>
      <p:ext uri="{BB962C8B-B14F-4D97-AF65-F5344CB8AC3E}">
        <p14:creationId xmlns:p14="http://schemas.microsoft.com/office/powerpoint/2010/main" val="24131509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708920"/>
            <a:ext cx="5112568" cy="830997"/>
          </a:xfrm>
          <a:prstGeom prst="rect">
            <a:avLst/>
          </a:prstGeom>
          <a:noFill/>
        </p:spPr>
        <p:txBody>
          <a:bodyPr wrap="square" rtlCol="0">
            <a:spAutoFit/>
          </a:bodyPr>
          <a:lstStyle/>
          <a:p>
            <a:r>
              <a:rPr lang="en-US" sz="2400" b="1" dirty="0" smtClean="0">
                <a:solidFill>
                  <a:srgbClr val="0000FF"/>
                </a:solidFill>
              </a:rPr>
              <a:t>Take one of the exercises and write questions for the vocabulary.</a:t>
            </a:r>
            <a:endParaRPr lang="en-US" sz="2400" b="1" dirty="0">
              <a:solidFill>
                <a:srgbClr val="0000FF"/>
              </a:solidFill>
            </a:endParaRPr>
          </a:p>
        </p:txBody>
      </p:sp>
    </p:spTree>
    <p:extLst>
      <p:ext uri="{BB962C8B-B14F-4D97-AF65-F5344CB8AC3E}">
        <p14:creationId xmlns:p14="http://schemas.microsoft.com/office/powerpoint/2010/main" val="34310305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328608"/>
            <a:ext cx="4824536" cy="2862323"/>
          </a:xfrm>
          <a:prstGeom prst="rect">
            <a:avLst/>
          </a:prstGeom>
          <a:noFill/>
        </p:spPr>
        <p:txBody>
          <a:bodyPr wrap="square" rtlCol="0">
            <a:spAutoFit/>
          </a:bodyPr>
          <a:lstStyle/>
          <a:p>
            <a:r>
              <a:rPr lang="en-US" dirty="0" smtClean="0"/>
              <a:t>As we saw on Monday there are also </a:t>
            </a:r>
            <a:r>
              <a:rPr lang="en-US" dirty="0" smtClean="0">
                <a:solidFill>
                  <a:srgbClr val="0000FF"/>
                </a:solidFill>
              </a:rPr>
              <a:t>chunks</a:t>
            </a:r>
            <a:r>
              <a:rPr lang="en-US" dirty="0" smtClean="0"/>
              <a:t> and </a:t>
            </a:r>
            <a:r>
              <a:rPr lang="en-US" dirty="0" smtClean="0">
                <a:solidFill>
                  <a:srgbClr val="0000FF"/>
                </a:solidFill>
              </a:rPr>
              <a:t>patterns</a:t>
            </a:r>
            <a:r>
              <a:rPr lang="en-US" dirty="0" smtClean="0"/>
              <a:t> you may be able to exploit. </a:t>
            </a:r>
          </a:p>
          <a:p>
            <a:endParaRPr lang="en-US" dirty="0"/>
          </a:p>
          <a:p>
            <a:r>
              <a:rPr lang="en-US" dirty="0" smtClean="0"/>
              <a:t>They won’t necessarily be in every example, but </a:t>
            </a:r>
            <a:r>
              <a:rPr lang="en-US" dirty="0" smtClean="0">
                <a:solidFill>
                  <a:srgbClr val="0000FF"/>
                </a:solidFill>
              </a:rPr>
              <a:t>can you find any? Can you show how they might be varied?</a:t>
            </a:r>
          </a:p>
          <a:p>
            <a:endParaRPr lang="en-US" dirty="0"/>
          </a:p>
          <a:p>
            <a:r>
              <a:rPr lang="en-US" dirty="0" smtClean="0"/>
              <a:t>Are there any examples of </a:t>
            </a:r>
            <a:r>
              <a:rPr lang="en-US" dirty="0" smtClean="0">
                <a:solidFill>
                  <a:srgbClr val="0000FF"/>
                </a:solidFill>
              </a:rPr>
              <a:t>traditional grammar </a:t>
            </a:r>
            <a:r>
              <a:rPr lang="en-US" dirty="0" smtClean="0"/>
              <a:t>/ tense you could draw attention to? What questions might you ask?</a:t>
            </a:r>
          </a:p>
        </p:txBody>
      </p:sp>
      <p:sp>
        <p:nvSpPr>
          <p:cNvPr id="3" name="TextBox 2"/>
          <p:cNvSpPr txBox="1"/>
          <p:nvPr/>
        </p:nvSpPr>
        <p:spPr>
          <a:xfrm>
            <a:off x="2051720" y="1484784"/>
            <a:ext cx="3672408" cy="461665"/>
          </a:xfrm>
          <a:prstGeom prst="rect">
            <a:avLst/>
          </a:prstGeom>
          <a:noFill/>
        </p:spPr>
        <p:txBody>
          <a:bodyPr wrap="square" rtlCol="0">
            <a:spAutoFit/>
          </a:bodyPr>
          <a:lstStyle/>
          <a:p>
            <a:r>
              <a:rPr lang="en-US" sz="2400" b="1" dirty="0" smtClean="0"/>
              <a:t>Patterns and grammar</a:t>
            </a:r>
            <a:endParaRPr lang="en-US" sz="2400" b="1" dirty="0"/>
          </a:p>
        </p:txBody>
      </p:sp>
    </p:spTree>
    <p:extLst>
      <p:ext uri="{BB962C8B-B14F-4D97-AF65-F5344CB8AC3E}">
        <p14:creationId xmlns:p14="http://schemas.microsoft.com/office/powerpoint/2010/main" val="28712958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2193639" y="1988840"/>
            <a:ext cx="4281264" cy="2123658"/>
          </a:xfrm>
          <a:prstGeom prst="rect">
            <a:avLst/>
          </a:prstGeom>
          <a:noFill/>
        </p:spPr>
        <p:txBody>
          <a:bodyPr wrap="square" rtlCol="0">
            <a:spAutoFit/>
          </a:bodyPr>
          <a:lstStyle/>
          <a:p>
            <a:r>
              <a:rPr lang="en-US" sz="3600" b="1" dirty="0" smtClean="0"/>
              <a:t>Part 3 </a:t>
            </a:r>
          </a:p>
          <a:p>
            <a:r>
              <a:rPr lang="en-US" sz="2400" b="1" dirty="0" smtClean="0"/>
              <a:t>Going through the answers – single words and collocation</a:t>
            </a:r>
          </a:p>
          <a:p>
            <a:endParaRPr lang="en-US" sz="2400" b="1" dirty="0"/>
          </a:p>
          <a:p>
            <a:r>
              <a:rPr lang="en-US" sz="2400" b="1" dirty="0" smtClean="0"/>
              <a:t>Giving better examples</a:t>
            </a:r>
          </a:p>
        </p:txBody>
      </p:sp>
    </p:spTree>
    <p:extLst>
      <p:ext uri="{BB962C8B-B14F-4D97-AF65-F5344CB8AC3E}">
        <p14:creationId xmlns:p14="http://schemas.microsoft.com/office/powerpoint/2010/main" val="40851054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80104" y="2052935"/>
            <a:ext cx="5631904" cy="461665"/>
          </a:xfrm>
          <a:prstGeom prst="rect">
            <a:avLst/>
          </a:prstGeom>
          <a:noFill/>
        </p:spPr>
        <p:txBody>
          <a:bodyPr wrap="square" rtlCol="0">
            <a:spAutoFit/>
          </a:bodyPr>
          <a:lstStyle/>
          <a:p>
            <a:r>
              <a:rPr lang="en-US" sz="2400" b="1" dirty="0" smtClean="0"/>
              <a:t>Better examples – exploring collocation</a:t>
            </a:r>
          </a:p>
        </p:txBody>
      </p:sp>
      <p:sp>
        <p:nvSpPr>
          <p:cNvPr id="4" name="Rectangle 3"/>
          <p:cNvSpPr/>
          <p:nvPr/>
        </p:nvSpPr>
        <p:spPr>
          <a:xfrm>
            <a:off x="1907704" y="2852936"/>
            <a:ext cx="5407496" cy="1569660"/>
          </a:xfrm>
          <a:prstGeom prst="rect">
            <a:avLst/>
          </a:prstGeom>
        </p:spPr>
        <p:txBody>
          <a:bodyPr wrap="square">
            <a:spAutoFit/>
          </a:bodyPr>
          <a:lstStyle/>
          <a:p>
            <a:r>
              <a:rPr lang="en-US" sz="2400" dirty="0" smtClean="0">
                <a:solidFill>
                  <a:srgbClr val="FF0000"/>
                </a:solidFill>
              </a:rPr>
              <a:t>ambitious</a:t>
            </a:r>
          </a:p>
          <a:p>
            <a:endParaRPr lang="en-US" sz="2400" dirty="0" smtClean="0"/>
          </a:p>
          <a:p>
            <a:r>
              <a:rPr lang="en-US" sz="2400" dirty="0" smtClean="0"/>
              <a:t>adv - </a:t>
            </a:r>
            <a:r>
              <a:rPr lang="en-US" sz="2400" dirty="0" err="1" smtClean="0"/>
              <a:t>adj</a:t>
            </a:r>
            <a:endParaRPr lang="en-US" sz="2400" dirty="0" smtClean="0"/>
          </a:p>
          <a:p>
            <a:r>
              <a:rPr lang="en-US" sz="2400" dirty="0" err="1" smtClean="0"/>
              <a:t>adj</a:t>
            </a:r>
            <a:r>
              <a:rPr lang="en-US" sz="2400" dirty="0" smtClean="0"/>
              <a:t> - noun</a:t>
            </a:r>
            <a:endParaRPr lang="en-US" sz="2400" dirty="0"/>
          </a:p>
        </p:txBody>
      </p:sp>
    </p:spTree>
    <p:extLst>
      <p:ext uri="{BB962C8B-B14F-4D97-AF65-F5344CB8AC3E}">
        <p14:creationId xmlns:p14="http://schemas.microsoft.com/office/powerpoint/2010/main" val="36993089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52600" y="1243042"/>
            <a:ext cx="6059760" cy="4154983"/>
          </a:xfrm>
          <a:prstGeom prst="rect">
            <a:avLst/>
          </a:prstGeom>
          <a:noFill/>
        </p:spPr>
        <p:txBody>
          <a:bodyPr wrap="square" rtlCol="0">
            <a:spAutoFit/>
          </a:bodyPr>
          <a:lstStyle/>
          <a:p>
            <a:r>
              <a:rPr lang="en-US" sz="2200" b="1" dirty="0" smtClean="0"/>
              <a:t>Collocation of collocation</a:t>
            </a:r>
          </a:p>
          <a:p>
            <a:endParaRPr lang="en-US" sz="2200" dirty="0" smtClean="0"/>
          </a:p>
          <a:p>
            <a:r>
              <a:rPr lang="en-US" sz="2200" dirty="0" err="1" smtClean="0">
                <a:solidFill>
                  <a:srgbClr val="0000FF"/>
                </a:solidFill>
              </a:rPr>
              <a:t>adv</a:t>
            </a:r>
            <a:r>
              <a:rPr lang="en-US" sz="2200" dirty="0" smtClean="0"/>
              <a:t>: extremely, hugely, overly, too, wildly, ruthlessly, artistically, politically, socially</a:t>
            </a:r>
          </a:p>
          <a:p>
            <a:r>
              <a:rPr lang="en-US" sz="2200" dirty="0" smtClean="0">
                <a:solidFill>
                  <a:srgbClr val="0000FF"/>
                </a:solidFill>
              </a:rPr>
              <a:t>noun</a:t>
            </a:r>
            <a:r>
              <a:rPr lang="en-US" sz="2200" dirty="0" smtClean="0"/>
              <a:t>: attempt, plan, </a:t>
            </a:r>
            <a:r>
              <a:rPr lang="en-US" sz="2200" dirty="0" err="1" smtClean="0"/>
              <a:t>programme</a:t>
            </a:r>
            <a:r>
              <a:rPr lang="en-US" sz="2200" dirty="0" smtClean="0"/>
              <a:t>,  proposal, venture, aim, goal, target</a:t>
            </a:r>
          </a:p>
          <a:p>
            <a:r>
              <a:rPr lang="en-US" sz="2200" dirty="0" smtClean="0"/>
              <a:t/>
            </a:r>
            <a:br>
              <a:rPr lang="en-US" sz="2200" dirty="0" smtClean="0"/>
            </a:br>
            <a:r>
              <a:rPr lang="en-US" sz="2200" dirty="0" smtClean="0"/>
              <a:t>adv - </a:t>
            </a:r>
            <a:r>
              <a:rPr lang="en-US" sz="2200" dirty="0" err="1" smtClean="0"/>
              <a:t>adj</a:t>
            </a:r>
            <a:r>
              <a:rPr lang="en-US" sz="2200" dirty="0" smtClean="0"/>
              <a:t> – noun		</a:t>
            </a:r>
            <a:r>
              <a:rPr lang="en-US" sz="2200" dirty="0" smtClean="0">
                <a:solidFill>
                  <a:srgbClr val="0000FF"/>
                </a:solidFill>
              </a:rPr>
              <a:t>an </a:t>
            </a:r>
            <a:r>
              <a:rPr lang="en-US" sz="2200" dirty="0" err="1" smtClean="0">
                <a:solidFill>
                  <a:srgbClr val="0000FF"/>
                </a:solidFill>
              </a:rPr>
              <a:t>rutlessly</a:t>
            </a:r>
            <a:r>
              <a:rPr lang="en-US" sz="2200" dirty="0" smtClean="0">
                <a:solidFill>
                  <a:srgbClr val="0000FF"/>
                </a:solidFill>
              </a:rPr>
              <a:t> ambitious politician</a:t>
            </a:r>
          </a:p>
          <a:p>
            <a:r>
              <a:rPr lang="en-US" sz="2200" dirty="0" err="1" smtClean="0"/>
              <a:t>adj</a:t>
            </a:r>
            <a:r>
              <a:rPr lang="en-US" sz="2200" dirty="0" smtClean="0"/>
              <a:t> - noun – verb	</a:t>
            </a:r>
            <a:r>
              <a:rPr lang="en-US" sz="2200" dirty="0" smtClean="0">
                <a:solidFill>
                  <a:srgbClr val="0000FF"/>
                </a:solidFill>
              </a:rPr>
              <a:t>the ambitious plan failed</a:t>
            </a:r>
          </a:p>
          <a:p>
            <a:r>
              <a:rPr lang="en-US" sz="2200" dirty="0" smtClean="0"/>
              <a:t>verb -</a:t>
            </a:r>
            <a:r>
              <a:rPr lang="en-US" sz="2200" dirty="0" err="1" smtClean="0"/>
              <a:t>adj</a:t>
            </a:r>
            <a:r>
              <a:rPr lang="en-US" sz="2200" dirty="0" smtClean="0"/>
              <a:t> – noun	</a:t>
            </a:r>
            <a:r>
              <a:rPr lang="en-US" sz="2200" dirty="0" smtClean="0">
                <a:solidFill>
                  <a:srgbClr val="0000FF"/>
                </a:solidFill>
              </a:rPr>
              <a:t>put forward an ambitious plan</a:t>
            </a:r>
          </a:p>
          <a:p>
            <a:r>
              <a:rPr lang="en-US" sz="2200" dirty="0" smtClean="0"/>
              <a:t>noun - verb - </a:t>
            </a:r>
            <a:r>
              <a:rPr lang="en-US" sz="2200" dirty="0" err="1" smtClean="0"/>
              <a:t>adj</a:t>
            </a:r>
            <a:r>
              <a:rPr lang="en-US" sz="2200" dirty="0" smtClean="0"/>
              <a:t> – noun</a:t>
            </a:r>
          </a:p>
          <a:p>
            <a:endParaRPr lang="en-US" sz="2200" dirty="0"/>
          </a:p>
        </p:txBody>
      </p:sp>
    </p:spTree>
    <p:extLst>
      <p:ext uri="{BB962C8B-B14F-4D97-AF65-F5344CB8AC3E}">
        <p14:creationId xmlns:p14="http://schemas.microsoft.com/office/powerpoint/2010/main" val="335328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835696" y="2780928"/>
            <a:ext cx="5112568" cy="830997"/>
          </a:xfrm>
          <a:prstGeom prst="rect">
            <a:avLst/>
          </a:prstGeom>
          <a:noFill/>
        </p:spPr>
        <p:txBody>
          <a:bodyPr wrap="square" rtlCol="0">
            <a:spAutoFit/>
          </a:bodyPr>
          <a:lstStyle/>
          <a:p>
            <a:r>
              <a:rPr lang="en-US" sz="2400" dirty="0" smtClean="0"/>
              <a:t>Why these examples occur in classes:</a:t>
            </a:r>
          </a:p>
          <a:p>
            <a:r>
              <a:rPr lang="en-US" sz="2400" b="1" dirty="0" smtClean="0"/>
              <a:t>Grammar + words</a:t>
            </a:r>
            <a:endParaRPr lang="en-US" sz="2400" dirty="0"/>
          </a:p>
        </p:txBody>
      </p:sp>
    </p:spTree>
    <p:extLst>
      <p:ext uri="{BB962C8B-B14F-4D97-AF65-F5344CB8AC3E}">
        <p14:creationId xmlns:p14="http://schemas.microsoft.com/office/powerpoint/2010/main" val="46236262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492896"/>
            <a:ext cx="5832648" cy="1569660"/>
          </a:xfrm>
          <a:prstGeom prst="rect">
            <a:avLst/>
          </a:prstGeom>
          <a:noFill/>
        </p:spPr>
        <p:txBody>
          <a:bodyPr wrap="square" rtlCol="0">
            <a:spAutoFit/>
          </a:bodyPr>
          <a:lstStyle/>
          <a:p>
            <a:r>
              <a:rPr lang="en-US" sz="2400" dirty="0" smtClean="0">
                <a:solidFill>
                  <a:srgbClr val="000000"/>
                </a:solidFill>
              </a:rPr>
              <a:t>The government has put forward an ambitious plan to end poverty for children.</a:t>
            </a:r>
          </a:p>
          <a:p>
            <a:endParaRPr lang="en-US" sz="2400" dirty="0">
              <a:solidFill>
                <a:srgbClr val="0000FF"/>
              </a:solidFill>
            </a:endParaRPr>
          </a:p>
          <a:p>
            <a:r>
              <a:rPr lang="en-US" sz="2400" dirty="0" smtClean="0">
                <a:solidFill>
                  <a:srgbClr val="0000FF"/>
                </a:solidFill>
              </a:rPr>
              <a:t>Do the same for words in exercise 1-4</a:t>
            </a:r>
            <a:endParaRPr lang="en-US" sz="2400" dirty="0"/>
          </a:p>
        </p:txBody>
      </p:sp>
    </p:spTree>
    <p:extLst>
      <p:ext uri="{BB962C8B-B14F-4D97-AF65-F5344CB8AC3E}">
        <p14:creationId xmlns:p14="http://schemas.microsoft.com/office/powerpoint/2010/main" val="28485918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564904"/>
            <a:ext cx="5184576" cy="769441"/>
          </a:xfrm>
          <a:prstGeom prst="rect">
            <a:avLst/>
          </a:prstGeom>
          <a:noFill/>
        </p:spPr>
        <p:txBody>
          <a:bodyPr wrap="square" rtlCol="0">
            <a:spAutoFit/>
          </a:bodyPr>
          <a:lstStyle/>
          <a:p>
            <a:r>
              <a:rPr lang="en-US" sz="2400" b="1" dirty="0" smtClean="0"/>
              <a:t>Collocations to experience to example</a:t>
            </a:r>
          </a:p>
          <a:p>
            <a:r>
              <a:rPr lang="en-US" sz="2000" dirty="0" smtClean="0">
                <a:solidFill>
                  <a:srgbClr val="0000FF"/>
                </a:solidFill>
              </a:rPr>
              <a:t>efficient service </a:t>
            </a:r>
            <a:endParaRPr lang="en-US" sz="2000" dirty="0">
              <a:solidFill>
                <a:srgbClr val="0000FF"/>
              </a:solidFill>
            </a:endParaRPr>
          </a:p>
        </p:txBody>
      </p:sp>
    </p:spTree>
    <p:extLst>
      <p:ext uri="{BB962C8B-B14F-4D97-AF65-F5344CB8AC3E}">
        <p14:creationId xmlns:p14="http://schemas.microsoft.com/office/powerpoint/2010/main" val="5667884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988840"/>
            <a:ext cx="5904656" cy="3416320"/>
          </a:xfrm>
          <a:prstGeom prst="rect">
            <a:avLst/>
          </a:prstGeom>
        </p:spPr>
        <p:txBody>
          <a:bodyPr wrap="square">
            <a:spAutoFit/>
          </a:bodyPr>
          <a:lstStyle/>
          <a:p>
            <a:r>
              <a:rPr lang="en-US" sz="2400" dirty="0"/>
              <a:t>The other day, I went to a government office to register as a self-employed person and I expected it to take ages, but in fact they were really efficient. I was given a ticket and told to wait in a queue, but I only had to wait ten minutes and then the registration took five minutes. It was great</a:t>
            </a:r>
            <a:r>
              <a:rPr lang="en-US" sz="2400" dirty="0" smtClean="0"/>
              <a:t>.</a:t>
            </a:r>
          </a:p>
          <a:p>
            <a:endParaRPr lang="en-US" sz="2400" dirty="0"/>
          </a:p>
          <a:p>
            <a:r>
              <a:rPr lang="en-US" sz="2400" dirty="0" smtClean="0">
                <a:solidFill>
                  <a:srgbClr val="0000FF"/>
                </a:solidFill>
              </a:rPr>
              <a:t>Shorten this to an example for the board.</a:t>
            </a:r>
            <a:endParaRPr lang="en-US" sz="2400" dirty="0">
              <a:solidFill>
                <a:srgbClr val="0000FF"/>
              </a:solidFill>
            </a:endParaRPr>
          </a:p>
        </p:txBody>
      </p:sp>
    </p:spTree>
    <p:extLst>
      <p:ext uri="{BB962C8B-B14F-4D97-AF65-F5344CB8AC3E}">
        <p14:creationId xmlns:p14="http://schemas.microsoft.com/office/powerpoint/2010/main" val="3107123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2780928"/>
            <a:ext cx="5022304" cy="1200328"/>
          </a:xfrm>
          <a:prstGeom prst="rect">
            <a:avLst/>
          </a:prstGeom>
        </p:spPr>
        <p:txBody>
          <a:bodyPr wrap="square">
            <a:spAutoFit/>
          </a:bodyPr>
          <a:lstStyle/>
          <a:p>
            <a:r>
              <a:rPr lang="en-US" sz="2400" dirty="0"/>
              <a:t>I went to a government office to get a new passport. It was a really efficient service - it only took one hour!</a:t>
            </a:r>
          </a:p>
        </p:txBody>
      </p:sp>
    </p:spTree>
    <p:extLst>
      <p:ext uri="{BB962C8B-B14F-4D97-AF65-F5344CB8AC3E}">
        <p14:creationId xmlns:p14="http://schemas.microsoft.com/office/powerpoint/2010/main" val="31904496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2204864"/>
            <a:ext cx="5742384" cy="2308324"/>
          </a:xfrm>
          <a:prstGeom prst="rect">
            <a:avLst/>
          </a:prstGeom>
        </p:spPr>
        <p:txBody>
          <a:bodyPr wrap="square">
            <a:spAutoFit/>
          </a:bodyPr>
          <a:lstStyle/>
          <a:p>
            <a:r>
              <a:rPr lang="en-US" sz="2400" dirty="0" smtClean="0">
                <a:solidFill>
                  <a:srgbClr val="0000FF"/>
                </a:solidFill>
              </a:rPr>
              <a:t>Try with these or with examples from the exercises.</a:t>
            </a:r>
          </a:p>
          <a:p>
            <a:endParaRPr lang="en-US" sz="2400" dirty="0"/>
          </a:p>
          <a:p>
            <a:r>
              <a:rPr lang="en-US" sz="2400" dirty="0" smtClean="0"/>
              <a:t>give </a:t>
            </a:r>
            <a:r>
              <a:rPr lang="en-US" sz="2400" dirty="0"/>
              <a:t>a hand		a bunch of flowers</a:t>
            </a:r>
          </a:p>
          <a:p>
            <a:r>
              <a:rPr lang="en-US" sz="2400" dirty="0"/>
              <a:t>go on a diet		a training course</a:t>
            </a:r>
          </a:p>
          <a:p>
            <a:r>
              <a:rPr lang="en-US" sz="2400" dirty="0"/>
              <a:t>waste money		feel guilty</a:t>
            </a:r>
          </a:p>
        </p:txBody>
      </p:sp>
    </p:spTree>
    <p:extLst>
      <p:ext uri="{BB962C8B-B14F-4D97-AF65-F5344CB8AC3E}">
        <p14:creationId xmlns:p14="http://schemas.microsoft.com/office/powerpoint/2010/main" val="19582556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348880"/>
            <a:ext cx="4104456" cy="2308324"/>
          </a:xfrm>
          <a:prstGeom prst="rect">
            <a:avLst/>
          </a:prstGeom>
          <a:noFill/>
        </p:spPr>
        <p:txBody>
          <a:bodyPr wrap="square" rtlCol="0">
            <a:spAutoFit/>
          </a:bodyPr>
          <a:lstStyle/>
          <a:p>
            <a:r>
              <a:rPr lang="en-US" sz="2400" b="1" dirty="0" smtClean="0"/>
              <a:t>Examples as dialogues </a:t>
            </a:r>
          </a:p>
          <a:p>
            <a:r>
              <a:rPr lang="en-US" sz="2400" dirty="0" smtClean="0"/>
              <a:t>why would you say it? who to? What would they reply?</a:t>
            </a:r>
          </a:p>
          <a:p>
            <a:endParaRPr lang="en-US" sz="2400" dirty="0"/>
          </a:p>
          <a:p>
            <a:r>
              <a:rPr lang="en-US" sz="2400" dirty="0" smtClean="0">
                <a:solidFill>
                  <a:srgbClr val="0000FF"/>
                </a:solidFill>
              </a:rPr>
              <a:t>lose the match</a:t>
            </a:r>
          </a:p>
          <a:p>
            <a:r>
              <a:rPr lang="en-US" sz="2400" dirty="0" smtClean="0">
                <a:solidFill>
                  <a:srgbClr val="0000FF"/>
                </a:solidFill>
              </a:rPr>
              <a:t>take notes</a:t>
            </a:r>
            <a:endParaRPr lang="en-US" sz="2400" dirty="0">
              <a:solidFill>
                <a:srgbClr val="0000FF"/>
              </a:solidFill>
            </a:endParaRPr>
          </a:p>
        </p:txBody>
      </p:sp>
    </p:spTree>
    <p:extLst>
      <p:ext uri="{BB962C8B-B14F-4D97-AF65-F5344CB8AC3E}">
        <p14:creationId xmlns:p14="http://schemas.microsoft.com/office/powerpoint/2010/main" val="29672640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916832"/>
            <a:ext cx="7056784" cy="2215991"/>
          </a:xfrm>
          <a:prstGeom prst="rect">
            <a:avLst/>
          </a:prstGeom>
          <a:noFill/>
        </p:spPr>
        <p:txBody>
          <a:bodyPr wrap="square" rtlCol="0">
            <a:spAutoFit/>
          </a:bodyPr>
          <a:lstStyle/>
          <a:p>
            <a:r>
              <a:rPr lang="en-US" sz="2400" dirty="0"/>
              <a:t>How did the </a:t>
            </a:r>
            <a:r>
              <a:rPr lang="en-US" sz="2400" b="1" dirty="0"/>
              <a:t>match</a:t>
            </a:r>
            <a:r>
              <a:rPr lang="en-US" sz="2400" dirty="0"/>
              <a:t> go?</a:t>
            </a:r>
          </a:p>
          <a:p>
            <a:r>
              <a:rPr lang="en-US" sz="2400" dirty="0"/>
              <a:t>&gt; Oh we </a:t>
            </a:r>
            <a:r>
              <a:rPr lang="en-US" sz="2400" b="1" dirty="0"/>
              <a:t>lost</a:t>
            </a:r>
            <a:r>
              <a:rPr lang="en-US" sz="2400" dirty="0" smtClean="0"/>
              <a:t>.</a:t>
            </a:r>
          </a:p>
          <a:p>
            <a:endParaRPr lang="en-US" sz="2400" dirty="0"/>
          </a:p>
          <a:p>
            <a:r>
              <a:rPr lang="en-US" sz="2400" dirty="0"/>
              <a:t>Did you go to the class yesterday?</a:t>
            </a:r>
          </a:p>
          <a:p>
            <a:r>
              <a:rPr lang="en-US" sz="2400" dirty="0"/>
              <a:t>&gt; Yeah. I </a:t>
            </a:r>
            <a:r>
              <a:rPr lang="en-US" sz="2400" b="1" dirty="0"/>
              <a:t>took some notes</a:t>
            </a:r>
            <a:r>
              <a:rPr lang="en-US" sz="2400" dirty="0"/>
              <a:t>. Do you want to copy them?</a:t>
            </a:r>
          </a:p>
          <a:p>
            <a:endParaRPr lang="en-US" dirty="0"/>
          </a:p>
        </p:txBody>
      </p:sp>
    </p:spTree>
    <p:extLst>
      <p:ext uri="{BB962C8B-B14F-4D97-AF65-F5344CB8AC3E}">
        <p14:creationId xmlns:p14="http://schemas.microsoft.com/office/powerpoint/2010/main" val="9094913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2372538"/>
            <a:ext cx="6120680" cy="2308324"/>
          </a:xfrm>
          <a:prstGeom prst="rect">
            <a:avLst/>
          </a:prstGeom>
          <a:noFill/>
        </p:spPr>
        <p:txBody>
          <a:bodyPr wrap="square" rtlCol="0">
            <a:spAutoFit/>
          </a:bodyPr>
          <a:lstStyle/>
          <a:p>
            <a:r>
              <a:rPr lang="en-US" sz="2400" dirty="0"/>
              <a:t>1	restore an old motorbike</a:t>
            </a:r>
          </a:p>
          <a:p>
            <a:r>
              <a:rPr lang="en-US" sz="2400" dirty="0"/>
              <a:t>2	core business</a:t>
            </a:r>
          </a:p>
          <a:p>
            <a:r>
              <a:rPr lang="en-US" sz="2400" dirty="0"/>
              <a:t>3	economy</a:t>
            </a:r>
          </a:p>
          <a:p>
            <a:r>
              <a:rPr lang="en-US" sz="2400" dirty="0"/>
              <a:t>4	</a:t>
            </a:r>
            <a:r>
              <a:rPr lang="en-US" sz="2400" dirty="0" smtClean="0"/>
              <a:t>efficient</a:t>
            </a:r>
          </a:p>
          <a:p>
            <a:endParaRPr lang="en-US" sz="2400" dirty="0"/>
          </a:p>
          <a:p>
            <a:r>
              <a:rPr lang="en-US" sz="2400" dirty="0" smtClean="0">
                <a:solidFill>
                  <a:srgbClr val="0000FF"/>
                </a:solidFill>
              </a:rPr>
              <a:t>OR take examples from the exercises 1 – 4.</a:t>
            </a:r>
            <a:endParaRPr lang="en-US" sz="2400" dirty="0">
              <a:solidFill>
                <a:srgbClr val="0000FF"/>
              </a:solidFill>
            </a:endParaRPr>
          </a:p>
        </p:txBody>
      </p:sp>
    </p:spTree>
    <p:extLst>
      <p:ext uri="{BB962C8B-B14F-4D97-AF65-F5344CB8AC3E}">
        <p14:creationId xmlns:p14="http://schemas.microsoft.com/office/powerpoint/2010/main" val="2239488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492896"/>
            <a:ext cx="5688632" cy="1200328"/>
          </a:xfrm>
          <a:prstGeom prst="rect">
            <a:avLst/>
          </a:prstGeom>
          <a:noFill/>
        </p:spPr>
        <p:txBody>
          <a:bodyPr wrap="square" rtlCol="0">
            <a:spAutoFit/>
          </a:bodyPr>
          <a:lstStyle/>
          <a:p>
            <a:r>
              <a:rPr lang="en-US" sz="2400" dirty="0" smtClean="0">
                <a:solidFill>
                  <a:srgbClr val="0000FF"/>
                </a:solidFill>
              </a:rPr>
              <a:t>Look at the examples you came up with.</a:t>
            </a:r>
          </a:p>
          <a:p>
            <a:r>
              <a:rPr lang="en-US" sz="2400" dirty="0" smtClean="0">
                <a:solidFill>
                  <a:srgbClr val="0000FF"/>
                </a:solidFill>
              </a:rPr>
              <a:t>Can you think of a follow-up question or highlight any patterns or other collocations?</a:t>
            </a:r>
            <a:endParaRPr lang="en-US" sz="2400" dirty="0">
              <a:solidFill>
                <a:srgbClr val="0000FF"/>
              </a:solidFill>
            </a:endParaRPr>
          </a:p>
        </p:txBody>
      </p:sp>
    </p:spTree>
    <p:extLst>
      <p:ext uri="{BB962C8B-B14F-4D97-AF65-F5344CB8AC3E}">
        <p14:creationId xmlns:p14="http://schemas.microsoft.com/office/powerpoint/2010/main" val="32283131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348880"/>
            <a:ext cx="5256584" cy="1384995"/>
          </a:xfrm>
          <a:prstGeom prst="rect">
            <a:avLst/>
          </a:prstGeom>
          <a:noFill/>
        </p:spPr>
        <p:txBody>
          <a:bodyPr wrap="square" rtlCol="0">
            <a:spAutoFit/>
          </a:bodyPr>
          <a:lstStyle/>
          <a:p>
            <a:r>
              <a:rPr lang="en-US" sz="3600" b="1" dirty="0" smtClean="0"/>
              <a:t>Part 4 </a:t>
            </a:r>
          </a:p>
          <a:p>
            <a:r>
              <a:rPr lang="en-US" sz="2400" b="1" dirty="0" smtClean="0"/>
              <a:t>Other exploitations of vocab exercises.</a:t>
            </a:r>
          </a:p>
          <a:p>
            <a:r>
              <a:rPr lang="en-US" sz="2400" b="1" dirty="0" err="1" smtClean="0"/>
              <a:t>Practising</a:t>
            </a:r>
            <a:r>
              <a:rPr lang="en-US" sz="2400" b="1" dirty="0" smtClean="0"/>
              <a:t> vocab</a:t>
            </a:r>
          </a:p>
        </p:txBody>
      </p:sp>
    </p:spTree>
    <p:extLst>
      <p:ext uri="{BB962C8B-B14F-4D97-AF65-F5344CB8AC3E}">
        <p14:creationId xmlns:p14="http://schemas.microsoft.com/office/powerpoint/2010/main" val="126652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1905000" y="1925671"/>
            <a:ext cx="4899248" cy="2123658"/>
          </a:xfrm>
          <a:prstGeom prst="rect">
            <a:avLst/>
          </a:prstGeom>
        </p:spPr>
        <p:txBody>
          <a:bodyPr wrap="square">
            <a:spAutoFit/>
          </a:bodyPr>
          <a:lstStyle/>
          <a:p>
            <a:r>
              <a:rPr lang="en-US" sz="2200" b="1" dirty="0" smtClean="0"/>
              <a:t>Grammar and words - Building blocks</a:t>
            </a:r>
          </a:p>
          <a:p>
            <a:r>
              <a:rPr lang="en-US" sz="2200" dirty="0" smtClean="0"/>
              <a:t>Elementary courses: first examples of –</a:t>
            </a:r>
          </a:p>
          <a:p>
            <a:r>
              <a:rPr lang="en-US" sz="2200" dirty="0" smtClean="0"/>
              <a:t>went</a:t>
            </a:r>
          </a:p>
          <a:p>
            <a:r>
              <a:rPr lang="en-US" sz="2200" dirty="0" smtClean="0"/>
              <a:t>been</a:t>
            </a:r>
          </a:p>
          <a:p>
            <a:r>
              <a:rPr lang="en-US" sz="2200" dirty="0" smtClean="0"/>
              <a:t>going to</a:t>
            </a:r>
          </a:p>
          <a:p>
            <a:endParaRPr lang="en-US" sz="2200" dirty="0"/>
          </a:p>
        </p:txBody>
      </p:sp>
    </p:spTree>
    <p:extLst>
      <p:ext uri="{BB962C8B-B14F-4D97-AF65-F5344CB8AC3E}">
        <p14:creationId xmlns:p14="http://schemas.microsoft.com/office/powerpoint/2010/main" val="255634677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420888"/>
            <a:ext cx="5688632" cy="2954655"/>
          </a:xfrm>
          <a:prstGeom prst="rect">
            <a:avLst/>
          </a:prstGeom>
          <a:noFill/>
        </p:spPr>
        <p:txBody>
          <a:bodyPr wrap="square" rtlCol="0">
            <a:spAutoFit/>
          </a:bodyPr>
          <a:lstStyle/>
          <a:p>
            <a:r>
              <a:rPr lang="en-US" sz="2400" b="1" dirty="0" smtClean="0"/>
              <a:t>Memorize and test tasks</a:t>
            </a:r>
          </a:p>
          <a:p>
            <a:endParaRPr lang="en-US" dirty="0" smtClean="0"/>
          </a:p>
          <a:p>
            <a:r>
              <a:rPr lang="en-US" dirty="0" smtClean="0"/>
              <a:t>Question-answer. </a:t>
            </a:r>
          </a:p>
          <a:p>
            <a:r>
              <a:rPr lang="en-US" dirty="0" smtClean="0"/>
              <a:t>Verb and collocates	 (or whatever!).</a:t>
            </a:r>
          </a:p>
          <a:p>
            <a:r>
              <a:rPr lang="en-US" dirty="0" smtClean="0"/>
              <a:t>Sentence and comment.</a:t>
            </a:r>
          </a:p>
          <a:p>
            <a:r>
              <a:rPr lang="en-US" dirty="0" smtClean="0"/>
              <a:t>Write the first letters for your partner</a:t>
            </a:r>
          </a:p>
          <a:p>
            <a:r>
              <a:rPr lang="en-US" dirty="0" smtClean="0"/>
              <a:t>Two-way translation </a:t>
            </a:r>
          </a:p>
          <a:p>
            <a:r>
              <a:rPr lang="en-US" dirty="0" smtClean="0"/>
              <a:t>- for meaning</a:t>
            </a:r>
          </a:p>
          <a:p>
            <a:r>
              <a:rPr lang="en-US" dirty="0" smtClean="0"/>
              <a:t>- to remember word order / etc.</a:t>
            </a:r>
          </a:p>
          <a:p>
            <a:endParaRPr lang="en-US" dirty="0"/>
          </a:p>
        </p:txBody>
      </p:sp>
    </p:spTree>
    <p:extLst>
      <p:ext uri="{BB962C8B-B14F-4D97-AF65-F5344CB8AC3E}">
        <p14:creationId xmlns:p14="http://schemas.microsoft.com/office/powerpoint/2010/main" val="7005620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2348880"/>
            <a:ext cx="4248472" cy="2677656"/>
          </a:xfrm>
          <a:prstGeom prst="rect">
            <a:avLst/>
          </a:prstGeom>
          <a:noFill/>
        </p:spPr>
        <p:txBody>
          <a:bodyPr wrap="square" rtlCol="0">
            <a:spAutoFit/>
          </a:bodyPr>
          <a:lstStyle/>
          <a:p>
            <a:r>
              <a:rPr lang="en-US" sz="2400" b="1" dirty="0" smtClean="0"/>
              <a:t>Notice new language</a:t>
            </a:r>
          </a:p>
          <a:p>
            <a:r>
              <a:rPr lang="en-US" dirty="0" smtClean="0"/>
              <a:t>Underline new collocations or phrases</a:t>
            </a:r>
          </a:p>
          <a:p>
            <a:r>
              <a:rPr lang="en-US" dirty="0" smtClean="0"/>
              <a:t>Compare what you chose</a:t>
            </a:r>
          </a:p>
          <a:p>
            <a:endParaRPr lang="en-US" dirty="0"/>
          </a:p>
          <a:p>
            <a:r>
              <a:rPr lang="en-US" dirty="0" smtClean="0"/>
              <a:t>DO any of the things you did in last section – ask them to find a collocate </a:t>
            </a:r>
          </a:p>
          <a:p>
            <a:r>
              <a:rPr lang="en-US" dirty="0" smtClean="0"/>
              <a:t>– write your CCQs for students to answer</a:t>
            </a:r>
          </a:p>
          <a:p>
            <a:endParaRPr lang="en-US" dirty="0" smtClean="0"/>
          </a:p>
          <a:p>
            <a:endParaRPr lang="en-US" dirty="0"/>
          </a:p>
        </p:txBody>
      </p:sp>
    </p:spTree>
    <p:extLst>
      <p:ext uri="{BB962C8B-B14F-4D97-AF65-F5344CB8AC3E}">
        <p14:creationId xmlns:p14="http://schemas.microsoft.com/office/powerpoint/2010/main" val="58579481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2954655"/>
          </a:xfrm>
          <a:prstGeom prst="rect">
            <a:avLst/>
          </a:prstGeom>
        </p:spPr>
        <p:txBody>
          <a:bodyPr>
            <a:spAutoFit/>
          </a:bodyPr>
          <a:lstStyle/>
          <a:p>
            <a:r>
              <a:rPr lang="en-US" sz="2400" b="1" dirty="0" err="1" smtClean="0"/>
              <a:t>Personalise</a:t>
            </a:r>
            <a:r>
              <a:rPr lang="en-US" sz="2400" b="1" dirty="0" smtClean="0"/>
              <a:t> vocabulary</a:t>
            </a:r>
          </a:p>
          <a:p>
            <a:r>
              <a:rPr lang="en-US" dirty="0" smtClean="0"/>
              <a:t>Write </a:t>
            </a:r>
            <a:r>
              <a:rPr lang="en-US" dirty="0"/>
              <a:t>something true about:</a:t>
            </a:r>
          </a:p>
          <a:p>
            <a:r>
              <a:rPr lang="en-US" dirty="0"/>
              <a:t>- yourself</a:t>
            </a:r>
          </a:p>
          <a:p>
            <a:r>
              <a:rPr lang="en-US" dirty="0"/>
              <a:t>- your family</a:t>
            </a:r>
          </a:p>
          <a:p>
            <a:r>
              <a:rPr lang="en-US" dirty="0"/>
              <a:t>- your country</a:t>
            </a:r>
          </a:p>
          <a:p>
            <a:r>
              <a:rPr lang="en-US" dirty="0"/>
              <a:t>- your </a:t>
            </a:r>
            <a:r>
              <a:rPr lang="en-US" dirty="0" smtClean="0"/>
              <a:t>work</a:t>
            </a:r>
          </a:p>
          <a:p>
            <a:r>
              <a:rPr lang="en-US" dirty="0" smtClean="0"/>
              <a:t>- a news story</a:t>
            </a:r>
          </a:p>
          <a:p>
            <a:endParaRPr lang="en-US" dirty="0"/>
          </a:p>
          <a:p>
            <a:r>
              <a:rPr lang="en-US" dirty="0" smtClean="0">
                <a:solidFill>
                  <a:srgbClr val="0000FF"/>
                </a:solidFill>
              </a:rPr>
              <a:t>Choose one of the exercises to do this. Always easy?</a:t>
            </a:r>
            <a:endParaRPr lang="en-US" dirty="0">
              <a:solidFill>
                <a:srgbClr val="0000FF"/>
              </a:solidFill>
            </a:endParaRPr>
          </a:p>
        </p:txBody>
      </p:sp>
    </p:spTree>
    <p:extLst>
      <p:ext uri="{BB962C8B-B14F-4D97-AF65-F5344CB8AC3E}">
        <p14:creationId xmlns:p14="http://schemas.microsoft.com/office/powerpoint/2010/main" val="25793587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1363663" y="2198688"/>
            <a:ext cx="6384925" cy="2308324"/>
          </a:xfrm>
          <a:prstGeom prst="rect">
            <a:avLst/>
          </a:prstGeom>
          <a:noFill/>
          <a:ln w="9525">
            <a:noFill/>
            <a:miter lim="800000"/>
            <a:headEnd/>
            <a:tailEnd/>
          </a:ln>
        </p:spPr>
        <p:txBody>
          <a:bodyPr>
            <a:prstTxWarp prst="textNoShape">
              <a:avLst/>
            </a:prstTxWarp>
            <a:spAutoFit/>
          </a:bodyPr>
          <a:lstStyle/>
          <a:p>
            <a:r>
              <a:rPr lang="en-US" sz="1800" dirty="0">
                <a:solidFill>
                  <a:srgbClr val="FF0000"/>
                </a:solidFill>
              </a:rPr>
              <a:t>Do you know anyone who has </a:t>
            </a:r>
            <a:r>
              <a:rPr lang="en-US" sz="1800" dirty="0"/>
              <a:t>gone </a:t>
            </a:r>
            <a:r>
              <a:rPr lang="en-US" sz="1800" dirty="0" err="1"/>
              <a:t>hossky</a:t>
            </a:r>
            <a:r>
              <a:rPr lang="en-US" sz="1800" dirty="0"/>
              <a:t>? Why? What happened</a:t>
            </a:r>
            <a:r>
              <a:rPr lang="en-US" sz="1800" dirty="0" smtClean="0"/>
              <a:t>? Were they successful?</a:t>
            </a:r>
          </a:p>
          <a:p>
            <a:r>
              <a:rPr lang="en-US" sz="1800" dirty="0" smtClean="0">
                <a:solidFill>
                  <a:srgbClr val="FF0000"/>
                </a:solidFill>
              </a:rPr>
              <a:t>Have you ever </a:t>
            </a:r>
            <a:r>
              <a:rPr lang="en-US" sz="1800" dirty="0" smtClean="0"/>
              <a:t>left halfway through something? What were you doing? Why did you leave?</a:t>
            </a:r>
          </a:p>
          <a:p>
            <a:r>
              <a:rPr lang="en-US" sz="1800" dirty="0" smtClean="0">
                <a:solidFill>
                  <a:srgbClr val="FF0000"/>
                </a:solidFill>
              </a:rPr>
              <a:t>Is </a:t>
            </a:r>
            <a:r>
              <a:rPr lang="en-US" sz="1800" dirty="0" smtClean="0"/>
              <a:t>binge drinking </a:t>
            </a:r>
            <a:r>
              <a:rPr lang="en-US" sz="1800" dirty="0" smtClean="0">
                <a:solidFill>
                  <a:srgbClr val="FF0000"/>
                </a:solidFill>
              </a:rPr>
              <a:t>a problem in your country</a:t>
            </a:r>
            <a:r>
              <a:rPr lang="en-US" sz="1800" dirty="0" smtClean="0"/>
              <a:t>? </a:t>
            </a:r>
            <a:r>
              <a:rPr lang="en-US" sz="1800" dirty="0"/>
              <a:t>Why / Why not</a:t>
            </a:r>
            <a:r>
              <a:rPr lang="en-US" sz="1800" dirty="0" smtClean="0"/>
              <a:t>?</a:t>
            </a:r>
          </a:p>
          <a:p>
            <a:r>
              <a:rPr lang="en-US" dirty="0" smtClean="0">
                <a:solidFill>
                  <a:srgbClr val="FF0000"/>
                </a:solidFill>
              </a:rPr>
              <a:t>Are you </a:t>
            </a:r>
            <a:r>
              <a:rPr lang="en-US" dirty="0" smtClean="0"/>
              <a:t>avoiding anything or anyone at the moment? What? Why?</a:t>
            </a:r>
          </a:p>
          <a:p>
            <a:r>
              <a:rPr lang="en-US" dirty="0" smtClean="0">
                <a:solidFill>
                  <a:srgbClr val="FF0000"/>
                </a:solidFill>
              </a:rPr>
              <a:t>Do you know any </a:t>
            </a:r>
            <a:r>
              <a:rPr lang="en-US" dirty="0" smtClean="0"/>
              <a:t>rough areas? Where are they? Why do you think they're rough? Do you know any that used to be rough?</a:t>
            </a:r>
          </a:p>
        </p:txBody>
      </p:sp>
      <p:sp>
        <p:nvSpPr>
          <p:cNvPr id="51203" name="TextBox 2"/>
          <p:cNvSpPr txBox="1">
            <a:spLocks noChangeArrowheads="1"/>
          </p:cNvSpPr>
          <p:nvPr/>
        </p:nvSpPr>
        <p:spPr bwMode="auto">
          <a:xfrm>
            <a:off x="1475655" y="1433215"/>
            <a:ext cx="3338475" cy="461665"/>
          </a:xfrm>
          <a:prstGeom prst="rect">
            <a:avLst/>
          </a:prstGeom>
          <a:noFill/>
          <a:ln w="9525">
            <a:noFill/>
            <a:miter lim="800000"/>
            <a:headEnd/>
            <a:tailEnd/>
          </a:ln>
        </p:spPr>
        <p:txBody>
          <a:bodyPr wrap="square">
            <a:prstTxWarp prst="textNoShape">
              <a:avLst/>
            </a:prstTxWarp>
            <a:spAutoFit/>
          </a:bodyPr>
          <a:lstStyle/>
          <a:p>
            <a:r>
              <a:rPr lang="en-US" sz="2400" b="1" dirty="0" smtClean="0">
                <a:solidFill>
                  <a:srgbClr val="000000"/>
                </a:solidFill>
              </a:rPr>
              <a:t>Questions</a:t>
            </a:r>
            <a:endParaRPr lang="en-US" sz="2400" b="1" dirty="0">
              <a:solidFill>
                <a:srgbClr val="000000"/>
              </a:solidFill>
            </a:endParaRPr>
          </a:p>
        </p:txBody>
      </p:sp>
      <p:pic>
        <p:nvPicPr>
          <p:cNvPr id="5" name="Picture 4"/>
          <p:cNvPicPr>
            <a:picLocks noChangeAspect="1"/>
          </p:cNvPicPr>
          <p:nvPr/>
        </p:nvPicPr>
        <p:blipFill>
          <a:blip r:embed="rId2"/>
          <a:stretch>
            <a:fillRect/>
          </a:stretch>
        </p:blipFill>
        <p:spPr>
          <a:xfrm>
            <a:off x="6477000" y="6123602"/>
            <a:ext cx="2438400" cy="512404"/>
          </a:xfrm>
          <a:prstGeom prst="rect">
            <a:avLst/>
          </a:prstGeom>
        </p:spPr>
      </p:pic>
    </p:spTree>
    <p:extLst>
      <p:ext uri="{BB962C8B-B14F-4D97-AF65-F5344CB8AC3E}">
        <p14:creationId xmlns:p14="http://schemas.microsoft.com/office/powerpoint/2010/main" val="7613044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1485106" y="2286000"/>
            <a:ext cx="6630987" cy="2123658"/>
          </a:xfrm>
          <a:prstGeom prst="rect">
            <a:avLst/>
          </a:prstGeom>
          <a:noFill/>
          <a:ln w="9525">
            <a:noFill/>
            <a:miter lim="800000"/>
            <a:headEnd/>
            <a:tailEnd/>
          </a:ln>
        </p:spPr>
        <p:txBody>
          <a:bodyPr wrap="square">
            <a:prstTxWarp prst="textNoShape">
              <a:avLst/>
            </a:prstTxWarp>
            <a:spAutoFit/>
          </a:bodyPr>
          <a:lstStyle/>
          <a:p>
            <a:pPr>
              <a:buFont typeface="Arial" charset="0"/>
              <a:buChar char="•"/>
            </a:pPr>
            <a:r>
              <a:rPr lang="en-US" sz="2200" dirty="0"/>
              <a:t>  Questions including key </a:t>
            </a:r>
            <a:r>
              <a:rPr lang="en-US" sz="2200" dirty="0" err="1"/>
              <a:t>vocab</a:t>
            </a:r>
            <a:r>
              <a:rPr lang="en-US" sz="2200" dirty="0"/>
              <a:t> are fine </a:t>
            </a:r>
          </a:p>
          <a:p>
            <a:pPr>
              <a:buFont typeface="Arial" charset="0"/>
              <a:buChar char="•"/>
            </a:pPr>
            <a:r>
              <a:rPr lang="en-US" sz="2200" dirty="0"/>
              <a:t>  </a:t>
            </a:r>
            <a:r>
              <a:rPr lang="en-US" sz="2200" dirty="0">
                <a:solidFill>
                  <a:srgbClr val="FF0000"/>
                </a:solidFill>
              </a:rPr>
              <a:t>Be prepared to teach </a:t>
            </a:r>
            <a:r>
              <a:rPr lang="en-US" sz="2200" dirty="0"/>
              <a:t>surrounding language</a:t>
            </a:r>
          </a:p>
          <a:p>
            <a:pPr>
              <a:buFont typeface="Arial" charset="0"/>
              <a:buChar char="•"/>
            </a:pPr>
            <a:r>
              <a:rPr lang="en-US" sz="2200" dirty="0"/>
              <a:t> </a:t>
            </a:r>
            <a:r>
              <a:rPr lang="en-US" sz="2200" dirty="0" smtClean="0"/>
              <a:t> Frame </a:t>
            </a:r>
            <a:r>
              <a:rPr lang="en-US" sz="2200" dirty="0"/>
              <a:t>questions appropriate to </a:t>
            </a:r>
            <a:r>
              <a:rPr lang="en-US" sz="2200" dirty="0">
                <a:solidFill>
                  <a:srgbClr val="FF0000"/>
                </a:solidFill>
              </a:rPr>
              <a:t>student's experience</a:t>
            </a:r>
          </a:p>
          <a:p>
            <a:pPr>
              <a:buFont typeface="Arial" charset="0"/>
              <a:buChar char="•"/>
            </a:pPr>
            <a:r>
              <a:rPr lang="en-US" sz="2200" dirty="0"/>
              <a:t>  Allow for reference to people </a:t>
            </a:r>
            <a:r>
              <a:rPr lang="en-US" sz="2200" dirty="0">
                <a:solidFill>
                  <a:srgbClr val="FF0000"/>
                </a:solidFill>
              </a:rPr>
              <a:t>as well as 'me'</a:t>
            </a:r>
            <a:r>
              <a:rPr lang="en-US" sz="2200" dirty="0"/>
              <a:t>.</a:t>
            </a:r>
          </a:p>
          <a:p>
            <a:pPr>
              <a:buFont typeface="Arial" charset="0"/>
              <a:buChar char="•"/>
            </a:pPr>
            <a:r>
              <a:rPr lang="en-US" sz="2200" dirty="0"/>
              <a:t>  Ask a </a:t>
            </a:r>
            <a:r>
              <a:rPr lang="en-US" sz="2200" dirty="0">
                <a:solidFill>
                  <a:srgbClr val="FF0000"/>
                </a:solidFill>
              </a:rPr>
              <a:t>variety</a:t>
            </a:r>
            <a:r>
              <a:rPr lang="en-US" sz="2200" dirty="0">
                <a:solidFill>
                  <a:srgbClr val="FFFF00"/>
                </a:solidFill>
              </a:rPr>
              <a:t> </a:t>
            </a:r>
            <a:r>
              <a:rPr lang="en-US" sz="2200" dirty="0"/>
              <a:t>of questions about a variety of </a:t>
            </a:r>
            <a:r>
              <a:rPr lang="en-US" sz="2200" dirty="0" err="1"/>
              <a:t>vocab</a:t>
            </a:r>
            <a:r>
              <a:rPr lang="en-US" sz="2200" dirty="0"/>
              <a:t> </a:t>
            </a:r>
          </a:p>
          <a:p>
            <a:pPr>
              <a:buFont typeface="Arial" charset="0"/>
              <a:buChar char="•"/>
            </a:pPr>
            <a:r>
              <a:rPr lang="en-US" sz="2200" dirty="0"/>
              <a:t>  </a:t>
            </a:r>
            <a:r>
              <a:rPr lang="en-US" sz="2200" dirty="0">
                <a:solidFill>
                  <a:srgbClr val="FF0000"/>
                </a:solidFill>
              </a:rPr>
              <a:t>Don’t expect </a:t>
            </a:r>
            <a:r>
              <a:rPr lang="en-US" sz="2200" dirty="0"/>
              <a:t>all questions to be ‘successful’!</a:t>
            </a: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310140738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420888"/>
            <a:ext cx="4680520" cy="369332"/>
          </a:xfrm>
          <a:prstGeom prst="rect">
            <a:avLst/>
          </a:prstGeom>
          <a:noFill/>
        </p:spPr>
        <p:txBody>
          <a:bodyPr wrap="square" rtlCol="0">
            <a:spAutoFit/>
          </a:bodyPr>
          <a:lstStyle/>
          <a:p>
            <a:endParaRPr lang="en-US" dirty="0"/>
          </a:p>
        </p:txBody>
      </p:sp>
      <p:sp>
        <p:nvSpPr>
          <p:cNvPr id="3" name="TextBox 2"/>
          <p:cNvSpPr txBox="1"/>
          <p:nvPr/>
        </p:nvSpPr>
        <p:spPr>
          <a:xfrm>
            <a:off x="1835696" y="2276872"/>
            <a:ext cx="4680520" cy="2000548"/>
          </a:xfrm>
          <a:prstGeom prst="rect">
            <a:avLst/>
          </a:prstGeom>
          <a:noFill/>
        </p:spPr>
        <p:txBody>
          <a:bodyPr wrap="square" rtlCol="0">
            <a:spAutoFit/>
          </a:bodyPr>
          <a:lstStyle/>
          <a:p>
            <a:r>
              <a:rPr lang="en-US" sz="2400" b="1" dirty="0" smtClean="0"/>
              <a:t>Practice</a:t>
            </a:r>
          </a:p>
          <a:p>
            <a:r>
              <a:rPr lang="en-US" sz="2000" dirty="0" smtClean="0"/>
              <a:t>Choose one exercise.</a:t>
            </a:r>
          </a:p>
          <a:p>
            <a:r>
              <a:rPr lang="en-US" sz="2000" dirty="0" smtClean="0"/>
              <a:t>Write 5 or 6 questions to </a:t>
            </a:r>
            <a:r>
              <a:rPr lang="en-US" sz="2000" dirty="0" err="1" smtClean="0"/>
              <a:t>practise</a:t>
            </a:r>
            <a:r>
              <a:rPr lang="en-US" sz="2000" dirty="0" smtClean="0"/>
              <a:t> vocab.</a:t>
            </a:r>
          </a:p>
          <a:p>
            <a:r>
              <a:rPr lang="en-US" sz="2000" dirty="0" smtClean="0"/>
              <a:t>Get a partner to answer them. </a:t>
            </a:r>
          </a:p>
          <a:p>
            <a:r>
              <a:rPr lang="en-US" sz="2000" dirty="0" smtClean="0"/>
              <a:t>Which work? Which don’t? Why?</a:t>
            </a:r>
          </a:p>
          <a:p>
            <a:r>
              <a:rPr lang="en-US" sz="2000" dirty="0" smtClean="0"/>
              <a:t>What other language do they generate? </a:t>
            </a:r>
            <a:endParaRPr lang="en-US" sz="2000" dirty="0"/>
          </a:p>
        </p:txBody>
      </p:sp>
    </p:spTree>
    <p:extLst>
      <p:ext uri="{BB962C8B-B14F-4D97-AF65-F5344CB8AC3E}">
        <p14:creationId xmlns:p14="http://schemas.microsoft.com/office/powerpoint/2010/main" val="32051641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835696" y="2514600"/>
            <a:ext cx="5688632" cy="830997"/>
          </a:xfrm>
          <a:prstGeom prst="rect">
            <a:avLst/>
          </a:prstGeom>
          <a:noFill/>
        </p:spPr>
        <p:txBody>
          <a:bodyPr wrap="square" rtlCol="0">
            <a:spAutoFit/>
          </a:bodyPr>
          <a:lstStyle/>
          <a:p>
            <a:r>
              <a:rPr lang="en-US" sz="2400" b="1" dirty="0" smtClean="0"/>
              <a:t>Tell a story based on a word (scar story)</a:t>
            </a:r>
            <a:endParaRPr lang="en-US" sz="2400" dirty="0" smtClean="0"/>
          </a:p>
          <a:p>
            <a:r>
              <a:rPr lang="en-US" sz="2400" dirty="0" smtClean="0"/>
              <a:t>I got </a:t>
            </a:r>
            <a:r>
              <a:rPr lang="en-US" sz="2400" dirty="0" smtClean="0">
                <a:solidFill>
                  <a:srgbClr val="FF0000"/>
                </a:solidFill>
              </a:rPr>
              <a:t>robbed </a:t>
            </a:r>
            <a:r>
              <a:rPr lang="en-US" sz="2400" dirty="0" smtClean="0"/>
              <a:t>on holiday</a:t>
            </a:r>
          </a:p>
        </p:txBody>
      </p:sp>
    </p:spTree>
    <p:extLst>
      <p:ext uri="{BB962C8B-B14F-4D97-AF65-F5344CB8AC3E}">
        <p14:creationId xmlns:p14="http://schemas.microsoft.com/office/powerpoint/2010/main" val="39932078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2057400" y="1981706"/>
            <a:ext cx="5410200" cy="3046988"/>
          </a:xfrm>
          <a:prstGeom prst="rect">
            <a:avLst/>
          </a:prstGeom>
          <a:noFill/>
        </p:spPr>
        <p:txBody>
          <a:bodyPr wrap="square" rtlCol="0">
            <a:spAutoFit/>
          </a:bodyPr>
          <a:lstStyle/>
          <a:p>
            <a:r>
              <a:rPr lang="en-US" sz="2400" dirty="0" smtClean="0"/>
              <a:t>I </a:t>
            </a:r>
            <a:r>
              <a:rPr lang="en-US" sz="2400" dirty="0" smtClean="0">
                <a:solidFill>
                  <a:srgbClr val="FF0000"/>
                </a:solidFill>
              </a:rPr>
              <a:t>was sitting </a:t>
            </a:r>
            <a:r>
              <a:rPr lang="en-US" sz="2400" dirty="0" smtClean="0"/>
              <a:t>outside a cafe and I </a:t>
            </a:r>
            <a:r>
              <a:rPr lang="en-US" sz="2400" dirty="0" smtClean="0">
                <a:solidFill>
                  <a:srgbClr val="FF0000"/>
                </a:solidFill>
              </a:rPr>
              <a:t>had my bag </a:t>
            </a:r>
            <a:r>
              <a:rPr lang="en-US" sz="2400" dirty="0" smtClean="0"/>
              <a:t>on the table and this guy </a:t>
            </a:r>
            <a:r>
              <a:rPr lang="en-US" sz="2400" dirty="0" smtClean="0">
                <a:solidFill>
                  <a:srgbClr val="FF0000"/>
                </a:solidFill>
              </a:rPr>
              <a:t>came up to me and</a:t>
            </a:r>
            <a:r>
              <a:rPr lang="en-US" sz="2400" dirty="0" smtClean="0"/>
              <a:t> started talking to me in a foreign language and pointing to a map. He then </a:t>
            </a:r>
            <a:r>
              <a:rPr lang="en-US" sz="2400" dirty="0" smtClean="0">
                <a:solidFill>
                  <a:srgbClr val="FF0000"/>
                </a:solidFill>
              </a:rPr>
              <a:t>walked off </a:t>
            </a:r>
            <a:r>
              <a:rPr lang="en-US" sz="2400" dirty="0" smtClean="0"/>
              <a:t>and I suddenly </a:t>
            </a:r>
            <a:r>
              <a:rPr lang="en-US" sz="2400" dirty="0" err="1" smtClean="0"/>
              <a:t>realised</a:t>
            </a:r>
            <a:r>
              <a:rPr lang="en-US" sz="2400" dirty="0" smtClean="0"/>
              <a:t> </a:t>
            </a:r>
            <a:r>
              <a:rPr lang="en-US" sz="2400" dirty="0" smtClean="0">
                <a:solidFill>
                  <a:srgbClr val="FF0000"/>
                </a:solidFill>
              </a:rPr>
              <a:t>he’d grabbed my bag</a:t>
            </a:r>
            <a:r>
              <a:rPr lang="en-US" sz="2400" dirty="0" smtClean="0"/>
              <a:t>. I was going to </a:t>
            </a:r>
            <a:r>
              <a:rPr lang="en-US" sz="2400" dirty="0" smtClean="0">
                <a:solidFill>
                  <a:srgbClr val="FF0000"/>
                </a:solidFill>
              </a:rPr>
              <a:t>go after him </a:t>
            </a:r>
            <a:r>
              <a:rPr lang="en-US" sz="2400" dirty="0" smtClean="0"/>
              <a:t>but he’d gone. </a:t>
            </a:r>
            <a:r>
              <a:rPr lang="en-US" sz="2400" dirty="0" smtClean="0">
                <a:solidFill>
                  <a:srgbClr val="FF0000"/>
                </a:solidFill>
              </a:rPr>
              <a:t>My bag had </a:t>
            </a:r>
            <a:r>
              <a:rPr lang="en-US" sz="2400" dirty="0" smtClean="0"/>
              <a:t>my phone, passport, purse, everything </a:t>
            </a:r>
            <a:r>
              <a:rPr lang="en-US" sz="2400" dirty="0" smtClean="0">
                <a:solidFill>
                  <a:srgbClr val="FF0000"/>
                </a:solidFill>
              </a:rPr>
              <a:t>in it</a:t>
            </a:r>
            <a:r>
              <a:rPr lang="en-US" sz="2400" dirty="0" smtClean="0"/>
              <a:t>.</a:t>
            </a:r>
            <a:endParaRPr lang="en-US" sz="2400" dirty="0"/>
          </a:p>
        </p:txBody>
      </p:sp>
    </p:spTree>
    <p:extLst>
      <p:ext uri="{BB962C8B-B14F-4D97-AF65-F5344CB8AC3E}">
        <p14:creationId xmlns:p14="http://schemas.microsoft.com/office/powerpoint/2010/main" val="13229814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90172"/>
            <a:ext cx="4572000" cy="2677656"/>
          </a:xfrm>
          <a:prstGeom prst="rect">
            <a:avLst/>
          </a:prstGeom>
        </p:spPr>
        <p:txBody>
          <a:bodyPr>
            <a:spAutoFit/>
          </a:bodyPr>
          <a:lstStyle/>
          <a:p>
            <a:r>
              <a:rPr lang="en-US" sz="2400" dirty="0" smtClean="0"/>
              <a:t>Text </a:t>
            </a:r>
          </a:p>
          <a:p>
            <a:r>
              <a:rPr lang="en-US" sz="2400" dirty="0" smtClean="0"/>
              <a:t>Translate</a:t>
            </a:r>
          </a:p>
          <a:p>
            <a:r>
              <a:rPr lang="en-US" sz="2400" dirty="0" smtClean="0"/>
              <a:t>Identify chunks</a:t>
            </a:r>
          </a:p>
          <a:p>
            <a:r>
              <a:rPr lang="en-US" sz="2400" dirty="0" smtClean="0"/>
              <a:t>Vary chunks</a:t>
            </a:r>
          </a:p>
          <a:p>
            <a:r>
              <a:rPr lang="en-US" sz="2400" dirty="0" smtClean="0"/>
              <a:t>Use dictionary / teacher </a:t>
            </a:r>
          </a:p>
          <a:p>
            <a:r>
              <a:rPr lang="en-US" sz="2400" dirty="0" smtClean="0"/>
              <a:t>Create a new text</a:t>
            </a:r>
          </a:p>
          <a:p>
            <a:r>
              <a:rPr lang="en-US" sz="2400" dirty="0" err="1" smtClean="0"/>
              <a:t>Memorise</a:t>
            </a:r>
            <a:r>
              <a:rPr lang="en-US" sz="2400" dirty="0" smtClean="0"/>
              <a:t> / Practice</a:t>
            </a:r>
            <a:endParaRPr lang="en-US" sz="2400" dirty="0"/>
          </a:p>
        </p:txBody>
      </p:sp>
      <p:sp>
        <p:nvSpPr>
          <p:cNvPr id="3" name="Rectangle 2"/>
          <p:cNvSpPr/>
          <p:nvPr/>
        </p:nvSpPr>
        <p:spPr>
          <a:xfrm>
            <a:off x="1524000" y="1221432"/>
            <a:ext cx="4343400" cy="461665"/>
          </a:xfrm>
          <a:prstGeom prst="rect">
            <a:avLst/>
          </a:prstGeom>
        </p:spPr>
        <p:txBody>
          <a:bodyPr wrap="square">
            <a:spAutoFit/>
          </a:bodyPr>
          <a:lstStyle/>
          <a:p>
            <a:r>
              <a:rPr lang="en-US" sz="2400" b="1" dirty="0" smtClean="0"/>
              <a:t>Messaging: George </a:t>
            </a:r>
            <a:r>
              <a:rPr lang="en-US" sz="2400" b="1" dirty="0" err="1" smtClean="0"/>
              <a:t>Woolard</a:t>
            </a:r>
            <a:endParaRPr lang="en-US" sz="2400" b="1" dirty="0"/>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31567183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997839"/>
            <a:ext cx="4572000" cy="2862323"/>
          </a:xfrm>
          <a:prstGeom prst="rect">
            <a:avLst/>
          </a:prstGeom>
        </p:spPr>
        <p:txBody>
          <a:bodyPr>
            <a:spAutoFit/>
          </a:bodyPr>
          <a:lstStyle/>
          <a:p>
            <a:r>
              <a:rPr lang="en-US" dirty="0" smtClean="0">
                <a:solidFill>
                  <a:srgbClr val="FF0000"/>
                </a:solidFill>
              </a:rPr>
              <a:t>I was sitting </a:t>
            </a:r>
            <a:r>
              <a:rPr lang="en-US" dirty="0" smtClean="0"/>
              <a:t>outside a cafe </a:t>
            </a:r>
          </a:p>
          <a:p>
            <a:r>
              <a:rPr lang="en-US" dirty="0" smtClean="0">
                <a:solidFill>
                  <a:srgbClr val="FF0000"/>
                </a:solidFill>
              </a:rPr>
              <a:t>I was sitting </a:t>
            </a:r>
            <a:r>
              <a:rPr lang="en-US" dirty="0" smtClean="0"/>
              <a:t>on a bench in the park</a:t>
            </a:r>
          </a:p>
          <a:p>
            <a:r>
              <a:rPr lang="en-US" dirty="0" smtClean="0">
                <a:solidFill>
                  <a:srgbClr val="FF0000"/>
                </a:solidFill>
              </a:rPr>
              <a:t>I was sitting </a:t>
            </a:r>
            <a:r>
              <a:rPr lang="en-US" dirty="0" smtClean="0"/>
              <a:t>in the main square</a:t>
            </a:r>
          </a:p>
          <a:p>
            <a:r>
              <a:rPr lang="en-US" dirty="0" smtClean="0">
                <a:solidFill>
                  <a:srgbClr val="FF0000"/>
                </a:solidFill>
              </a:rPr>
              <a:t>I was </a:t>
            </a:r>
            <a:r>
              <a:rPr lang="en-US" dirty="0" smtClean="0"/>
              <a:t>stand</a:t>
            </a:r>
            <a:r>
              <a:rPr lang="en-US" dirty="0" smtClean="0">
                <a:solidFill>
                  <a:srgbClr val="FF0000"/>
                </a:solidFill>
              </a:rPr>
              <a:t>ing</a:t>
            </a:r>
            <a:r>
              <a:rPr lang="en-US" dirty="0" smtClean="0"/>
              <a:t> at the bus stop</a:t>
            </a:r>
          </a:p>
          <a:p>
            <a:r>
              <a:rPr lang="en-US" dirty="0" smtClean="0">
                <a:solidFill>
                  <a:srgbClr val="FF0000"/>
                </a:solidFill>
              </a:rPr>
              <a:t>I was </a:t>
            </a:r>
            <a:r>
              <a:rPr lang="en-US" dirty="0" smtClean="0"/>
              <a:t>walk</a:t>
            </a:r>
            <a:r>
              <a:rPr lang="en-US" dirty="0" smtClean="0">
                <a:solidFill>
                  <a:srgbClr val="FF0000"/>
                </a:solidFill>
              </a:rPr>
              <a:t>ing</a:t>
            </a:r>
            <a:r>
              <a:rPr lang="en-US" dirty="0" smtClean="0"/>
              <a:t> down the street</a:t>
            </a:r>
          </a:p>
          <a:p>
            <a:r>
              <a:rPr lang="en-US" dirty="0" smtClean="0">
                <a:solidFill>
                  <a:srgbClr val="0000FF"/>
                </a:solidFill>
              </a:rPr>
              <a:t>and I had my bag </a:t>
            </a:r>
            <a:r>
              <a:rPr lang="en-US" dirty="0" smtClean="0"/>
              <a:t>on the table </a:t>
            </a:r>
          </a:p>
          <a:p>
            <a:r>
              <a:rPr lang="en-US" dirty="0" smtClean="0">
                <a:solidFill>
                  <a:srgbClr val="0000FF"/>
                </a:solidFill>
              </a:rPr>
              <a:t>and I had my bag </a:t>
            </a:r>
            <a:r>
              <a:rPr lang="en-US" dirty="0" smtClean="0"/>
              <a:t>next to me</a:t>
            </a:r>
          </a:p>
          <a:p>
            <a:r>
              <a:rPr lang="en-US" dirty="0" smtClean="0">
                <a:solidFill>
                  <a:srgbClr val="0000FF"/>
                </a:solidFill>
              </a:rPr>
              <a:t>and I had my bag </a:t>
            </a:r>
            <a:r>
              <a:rPr lang="en-US" dirty="0" smtClean="0"/>
              <a:t>over my shoulder</a:t>
            </a:r>
          </a:p>
          <a:p>
            <a:r>
              <a:rPr lang="en-US" dirty="0" smtClean="0">
                <a:solidFill>
                  <a:srgbClr val="0000FF"/>
                </a:solidFill>
              </a:rPr>
              <a:t>and I had </a:t>
            </a:r>
            <a:r>
              <a:rPr lang="en-US" dirty="0" smtClean="0"/>
              <a:t>my phone </a:t>
            </a:r>
            <a:r>
              <a:rPr lang="en-US" dirty="0" smtClean="0">
                <a:solidFill>
                  <a:srgbClr val="0000FF"/>
                </a:solidFill>
              </a:rPr>
              <a:t>on the table</a:t>
            </a:r>
          </a:p>
          <a:p>
            <a:r>
              <a:rPr lang="en-US" dirty="0" smtClean="0">
                <a:solidFill>
                  <a:srgbClr val="0000FF"/>
                </a:solidFill>
              </a:rPr>
              <a:t>and I had </a:t>
            </a:r>
            <a:r>
              <a:rPr lang="en-US" dirty="0" smtClean="0"/>
              <a:t>my wallet </a:t>
            </a:r>
            <a:r>
              <a:rPr lang="en-US" dirty="0" smtClean="0">
                <a:solidFill>
                  <a:srgbClr val="0000FF"/>
                </a:solidFill>
              </a:rPr>
              <a:t>on the table</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373358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1905000" y="1925671"/>
            <a:ext cx="4899248" cy="2462212"/>
          </a:xfrm>
          <a:prstGeom prst="rect">
            <a:avLst/>
          </a:prstGeom>
        </p:spPr>
        <p:txBody>
          <a:bodyPr wrap="square">
            <a:spAutoFit/>
          </a:bodyPr>
          <a:lstStyle/>
          <a:p>
            <a:r>
              <a:rPr lang="en-US" sz="2200" dirty="0" smtClean="0"/>
              <a:t>went		p54</a:t>
            </a:r>
            <a:endParaRPr lang="en-US" sz="2200" dirty="0"/>
          </a:p>
          <a:p>
            <a:r>
              <a:rPr lang="en-US" sz="2200" dirty="0" smtClean="0"/>
              <a:t>going to	p90</a:t>
            </a:r>
          </a:p>
          <a:p>
            <a:r>
              <a:rPr lang="en-US" sz="2200" dirty="0" smtClean="0"/>
              <a:t>been		p110</a:t>
            </a:r>
            <a:endParaRPr lang="en-US" sz="2200" dirty="0"/>
          </a:p>
          <a:p>
            <a:endParaRPr lang="en-US" sz="2200" dirty="0"/>
          </a:p>
          <a:p>
            <a:r>
              <a:rPr lang="en-US" sz="2200" dirty="0">
                <a:solidFill>
                  <a:srgbClr val="0000FF"/>
                </a:solidFill>
              </a:rPr>
              <a:t>This also impacts on choice of words and frequency. More on this </a:t>
            </a:r>
            <a:r>
              <a:rPr lang="en-US" sz="2200" dirty="0" smtClean="0">
                <a:solidFill>
                  <a:srgbClr val="0000FF"/>
                </a:solidFill>
              </a:rPr>
              <a:t>on Wednesday.</a:t>
            </a:r>
            <a:endParaRPr lang="en-US" sz="2200" dirty="0"/>
          </a:p>
          <a:p>
            <a:endParaRPr lang="en-US" sz="2200" dirty="0">
              <a:solidFill>
                <a:srgbClr val="0000FF"/>
              </a:solidFill>
            </a:endParaRPr>
          </a:p>
        </p:txBody>
      </p:sp>
    </p:spTree>
    <p:extLst>
      <p:ext uri="{BB962C8B-B14F-4D97-AF65-F5344CB8AC3E}">
        <p14:creationId xmlns:p14="http://schemas.microsoft.com/office/powerpoint/2010/main" val="215533888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2862323"/>
          </a:xfrm>
          <a:prstGeom prst="rect">
            <a:avLst/>
          </a:prstGeom>
        </p:spPr>
        <p:txBody>
          <a:bodyPr>
            <a:spAutoFit/>
          </a:bodyPr>
          <a:lstStyle/>
          <a:p>
            <a:r>
              <a:rPr lang="en-US" dirty="0" smtClean="0"/>
              <a:t>his guy </a:t>
            </a:r>
            <a:r>
              <a:rPr lang="en-US" dirty="0" smtClean="0">
                <a:solidFill>
                  <a:srgbClr val="FF0000"/>
                </a:solidFill>
              </a:rPr>
              <a:t>came up to </a:t>
            </a:r>
            <a:r>
              <a:rPr lang="en-US" dirty="0" smtClean="0"/>
              <a:t>me</a:t>
            </a:r>
          </a:p>
          <a:p>
            <a:r>
              <a:rPr lang="en-US" dirty="0" smtClean="0"/>
              <a:t>this girl </a:t>
            </a:r>
            <a:r>
              <a:rPr lang="en-US" dirty="0" smtClean="0">
                <a:solidFill>
                  <a:srgbClr val="FF0000"/>
                </a:solidFill>
              </a:rPr>
              <a:t>came up to </a:t>
            </a:r>
            <a:r>
              <a:rPr lang="en-US" dirty="0" smtClean="0"/>
              <a:t>me</a:t>
            </a:r>
          </a:p>
          <a:p>
            <a:r>
              <a:rPr lang="en-US" dirty="0" smtClean="0"/>
              <a:t>this man </a:t>
            </a:r>
            <a:r>
              <a:rPr lang="en-US" dirty="0" smtClean="0">
                <a:solidFill>
                  <a:srgbClr val="FF0000"/>
                </a:solidFill>
              </a:rPr>
              <a:t>walked up to </a:t>
            </a:r>
            <a:r>
              <a:rPr lang="en-US" dirty="0" smtClean="0"/>
              <a:t>me</a:t>
            </a:r>
          </a:p>
          <a:p>
            <a:r>
              <a:rPr lang="en-US" dirty="0" smtClean="0"/>
              <a:t>this woman </a:t>
            </a:r>
            <a:r>
              <a:rPr lang="en-US" dirty="0" smtClean="0">
                <a:solidFill>
                  <a:srgbClr val="FF0000"/>
                </a:solidFill>
              </a:rPr>
              <a:t>ran up to </a:t>
            </a:r>
            <a:r>
              <a:rPr lang="en-US" dirty="0" smtClean="0"/>
              <a:t>me</a:t>
            </a:r>
          </a:p>
          <a:p>
            <a:r>
              <a:rPr lang="en-US" dirty="0" smtClean="0"/>
              <a:t>this guy </a:t>
            </a:r>
            <a:r>
              <a:rPr lang="en-US" dirty="0" smtClean="0">
                <a:solidFill>
                  <a:srgbClr val="FF0000"/>
                </a:solidFill>
              </a:rPr>
              <a:t>rode up to</a:t>
            </a:r>
            <a:r>
              <a:rPr lang="en-US" dirty="0" smtClean="0"/>
              <a:t> me on a bike</a:t>
            </a:r>
          </a:p>
          <a:p>
            <a:r>
              <a:rPr lang="en-US" dirty="0" smtClean="0">
                <a:solidFill>
                  <a:srgbClr val="0000FF"/>
                </a:solidFill>
              </a:rPr>
              <a:t>and started </a:t>
            </a:r>
            <a:r>
              <a:rPr lang="en-US" dirty="0" smtClean="0"/>
              <a:t>talk</a:t>
            </a:r>
            <a:r>
              <a:rPr lang="en-US" dirty="0" smtClean="0">
                <a:solidFill>
                  <a:srgbClr val="0000FF"/>
                </a:solidFill>
              </a:rPr>
              <a:t>ing</a:t>
            </a:r>
            <a:r>
              <a:rPr lang="en-US" dirty="0" smtClean="0"/>
              <a:t> to me </a:t>
            </a:r>
          </a:p>
          <a:p>
            <a:r>
              <a:rPr lang="en-US" dirty="0" smtClean="0">
                <a:solidFill>
                  <a:srgbClr val="0000FF"/>
                </a:solidFill>
              </a:rPr>
              <a:t>and started </a:t>
            </a:r>
            <a:r>
              <a:rPr lang="en-US" dirty="0" smtClean="0"/>
              <a:t>shout</a:t>
            </a:r>
            <a:r>
              <a:rPr lang="en-US" dirty="0" smtClean="0">
                <a:solidFill>
                  <a:srgbClr val="0000FF"/>
                </a:solidFill>
              </a:rPr>
              <a:t>ing </a:t>
            </a:r>
            <a:r>
              <a:rPr lang="en-US" dirty="0" smtClean="0"/>
              <a:t>at me</a:t>
            </a:r>
          </a:p>
          <a:p>
            <a:r>
              <a:rPr lang="en-US" dirty="0" smtClean="0">
                <a:solidFill>
                  <a:srgbClr val="0000FF"/>
                </a:solidFill>
              </a:rPr>
              <a:t>and started</a:t>
            </a:r>
            <a:r>
              <a:rPr lang="en-US" dirty="0" smtClean="0"/>
              <a:t> point</a:t>
            </a:r>
            <a:r>
              <a:rPr lang="en-US" dirty="0" smtClean="0">
                <a:solidFill>
                  <a:srgbClr val="0000FF"/>
                </a:solidFill>
              </a:rPr>
              <a:t>ing</a:t>
            </a:r>
            <a:r>
              <a:rPr lang="en-US" dirty="0" smtClean="0"/>
              <a:t> to a map</a:t>
            </a:r>
          </a:p>
          <a:p>
            <a:r>
              <a:rPr lang="en-US" dirty="0" smtClean="0">
                <a:solidFill>
                  <a:srgbClr val="0000FF"/>
                </a:solidFill>
              </a:rPr>
              <a:t>and started </a:t>
            </a:r>
            <a:r>
              <a:rPr lang="en-US" dirty="0" smtClean="0"/>
              <a:t>ask</a:t>
            </a:r>
            <a:r>
              <a:rPr lang="en-US" dirty="0" smtClean="0">
                <a:solidFill>
                  <a:srgbClr val="0000FF"/>
                </a:solidFill>
              </a:rPr>
              <a:t>ing</a:t>
            </a:r>
            <a:r>
              <a:rPr lang="en-US" dirty="0" smtClean="0"/>
              <a:t> for directions</a:t>
            </a:r>
          </a:p>
          <a:p>
            <a:r>
              <a:rPr lang="en-US" dirty="0" smtClean="0">
                <a:solidFill>
                  <a:srgbClr val="0000FF"/>
                </a:solidFill>
              </a:rPr>
              <a:t>and started</a:t>
            </a:r>
            <a:r>
              <a:rPr lang="en-US" dirty="0" smtClean="0"/>
              <a:t> ask</a:t>
            </a:r>
            <a:r>
              <a:rPr lang="en-US" dirty="0" smtClean="0">
                <a:solidFill>
                  <a:srgbClr val="0000FF"/>
                </a:solidFill>
              </a:rPr>
              <a:t>ing</a:t>
            </a:r>
            <a:r>
              <a:rPr lang="en-US" dirty="0" smtClean="0"/>
              <a:t> me for money</a:t>
            </a:r>
            <a:endParaRPr lang="en-US" dirty="0"/>
          </a:p>
        </p:txBody>
      </p:sp>
      <p:pic>
        <p:nvPicPr>
          <p:cNvPr id="3" name="Picture 2"/>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232639152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2267744" y="2945487"/>
            <a:ext cx="4896544" cy="769441"/>
          </a:xfrm>
          <a:prstGeom prst="rect">
            <a:avLst/>
          </a:prstGeom>
          <a:noFill/>
        </p:spPr>
        <p:txBody>
          <a:bodyPr wrap="square" rtlCol="0">
            <a:spAutoFit/>
          </a:bodyPr>
          <a:lstStyle/>
          <a:p>
            <a:r>
              <a:rPr lang="en-US" sz="2200" b="1" dirty="0" smtClean="0"/>
              <a:t>What language comes out of this story?</a:t>
            </a:r>
          </a:p>
          <a:p>
            <a:r>
              <a:rPr lang="en-US" sz="2200" dirty="0" smtClean="0"/>
              <a:t>Our house was robbed</a:t>
            </a:r>
            <a:endParaRPr lang="en-US" sz="2200" dirty="0"/>
          </a:p>
        </p:txBody>
      </p:sp>
    </p:spTree>
    <p:extLst>
      <p:ext uri="{BB962C8B-B14F-4D97-AF65-F5344CB8AC3E}">
        <p14:creationId xmlns:p14="http://schemas.microsoft.com/office/powerpoint/2010/main" val="33363981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2564904"/>
            <a:ext cx="4281264" cy="1015663"/>
          </a:xfrm>
          <a:prstGeom prst="rect">
            <a:avLst/>
          </a:prstGeom>
          <a:noFill/>
        </p:spPr>
        <p:txBody>
          <a:bodyPr wrap="square" rtlCol="0">
            <a:spAutoFit/>
          </a:bodyPr>
          <a:lstStyle/>
          <a:p>
            <a:r>
              <a:rPr lang="en-US" sz="3600" b="1" dirty="0" smtClean="0"/>
              <a:t>Part 5 </a:t>
            </a:r>
          </a:p>
          <a:p>
            <a:r>
              <a:rPr lang="en-US" sz="2400" b="1" dirty="0" smtClean="0"/>
              <a:t>Sample lesson</a:t>
            </a:r>
          </a:p>
        </p:txBody>
      </p:sp>
    </p:spTree>
    <p:extLst>
      <p:ext uri="{BB962C8B-B14F-4D97-AF65-F5344CB8AC3E}">
        <p14:creationId xmlns:p14="http://schemas.microsoft.com/office/powerpoint/2010/main" val="16570408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2590800" y="2659559"/>
            <a:ext cx="4419600" cy="769441"/>
          </a:xfrm>
          <a:prstGeom prst="rect">
            <a:avLst/>
          </a:prstGeom>
          <a:noFill/>
          <a:ln w="9525">
            <a:noFill/>
            <a:miter lim="800000"/>
            <a:headEnd/>
            <a:tailEnd/>
          </a:ln>
        </p:spPr>
        <p:txBody>
          <a:bodyPr wrap="square">
            <a:prstTxWarp prst="textNoShape">
              <a:avLst/>
            </a:prstTxWarp>
            <a:spAutoFit/>
          </a:bodyPr>
          <a:lstStyle/>
          <a:p>
            <a:r>
              <a:rPr lang="en-US" sz="4400" b="1" dirty="0"/>
              <a:t>ANY QUESTIONS</a:t>
            </a:r>
            <a:r>
              <a:rPr lang="en-US" sz="4400" b="1" dirty="0" smtClean="0"/>
              <a:t>?</a:t>
            </a:r>
          </a:p>
        </p:txBody>
      </p:sp>
      <p:pic>
        <p:nvPicPr>
          <p:cNvPr id="3" name="Picture 2"/>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11362174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1200329"/>
          </a:xfrm>
          <a:prstGeom prst="rect">
            <a:avLst/>
          </a:prstGeom>
          <a:noFill/>
        </p:spPr>
        <p:txBody>
          <a:bodyPr wrap="square" rtlCol="0">
            <a:spAutoFit/>
          </a:bodyPr>
          <a:lstStyle/>
          <a:p>
            <a:r>
              <a:rPr lang="en-US" sz="3600" b="1" dirty="0" smtClean="0"/>
              <a:t>Day 4 – Reading</a:t>
            </a:r>
          </a:p>
          <a:p>
            <a:r>
              <a:rPr lang="en-US" sz="3600" b="1" dirty="0" smtClean="0"/>
              <a:t>part 1 – skills and texts</a:t>
            </a:r>
            <a:endParaRPr lang="en-US" dirty="0" smtClean="0"/>
          </a:p>
        </p:txBody>
      </p:sp>
    </p:spTree>
    <p:extLst>
      <p:ext uri="{BB962C8B-B14F-4D97-AF65-F5344CB8AC3E}">
        <p14:creationId xmlns:p14="http://schemas.microsoft.com/office/powerpoint/2010/main" val="302382198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723900" y="1981200"/>
            <a:ext cx="7696200" cy="2970044"/>
          </a:xfrm>
          <a:prstGeom prst="rect">
            <a:avLst/>
          </a:prstGeom>
          <a:noFill/>
          <a:ln w="9525">
            <a:noFill/>
            <a:miter lim="800000"/>
            <a:headEnd/>
            <a:tailEnd/>
          </a:ln>
          <a:effectLst/>
        </p:spPr>
        <p:txBody>
          <a:bodyPr wrap="square">
            <a:prstTxWarp prst="textNoShape">
              <a:avLst/>
            </a:prstTxWarp>
            <a:spAutoFit/>
          </a:bodyPr>
          <a:lstStyle/>
          <a:p>
            <a:pPr marL="457200" indent="-457200">
              <a:spcBef>
                <a:spcPct val="50000"/>
              </a:spcBef>
              <a:buFont typeface="Times" charset="0"/>
              <a:buAutoNum type="arabicPeriod"/>
            </a:pPr>
            <a:r>
              <a:rPr lang="en-US" sz="2000" dirty="0"/>
              <a:t>What’s your </a:t>
            </a:r>
            <a:r>
              <a:rPr lang="en-US" sz="2000" dirty="0" err="1"/>
              <a:t>favourite</a:t>
            </a:r>
            <a:r>
              <a:rPr lang="en-US" sz="2000" dirty="0"/>
              <a:t> text for use in the classroom? Why?</a:t>
            </a:r>
          </a:p>
          <a:p>
            <a:pPr marL="457200" indent="-457200">
              <a:spcBef>
                <a:spcPct val="50000"/>
              </a:spcBef>
              <a:buFont typeface="Times" charset="0"/>
              <a:buAutoNum type="arabicPeriod"/>
            </a:pPr>
            <a:r>
              <a:rPr lang="en-US" sz="2000" dirty="0"/>
              <a:t>What do you normally get Ss to do before, during, after they  read?</a:t>
            </a:r>
          </a:p>
          <a:p>
            <a:pPr marL="457200" indent="-457200">
              <a:spcBef>
                <a:spcPct val="50000"/>
              </a:spcBef>
              <a:buFont typeface="Times" charset="0"/>
              <a:buAutoNum type="arabicPeriod"/>
            </a:pPr>
            <a:r>
              <a:rPr lang="en-US" sz="2000" dirty="0"/>
              <a:t>What do you as a teacher do?</a:t>
            </a:r>
          </a:p>
          <a:p>
            <a:pPr marL="457200" indent="-457200">
              <a:spcBef>
                <a:spcPct val="50000"/>
              </a:spcBef>
              <a:buFont typeface="Times" charset="0"/>
              <a:buAutoNum type="arabicPeriod"/>
            </a:pPr>
            <a:r>
              <a:rPr lang="en-US" sz="2000" dirty="0"/>
              <a:t>In real life, when do you talk about texts and what do you say</a:t>
            </a:r>
            <a:r>
              <a:rPr lang="en-US" sz="2000" dirty="0" smtClean="0"/>
              <a:t>?</a:t>
            </a:r>
          </a:p>
          <a:p>
            <a:pPr marL="457200" indent="-457200">
              <a:spcBef>
                <a:spcPct val="50000"/>
              </a:spcBef>
              <a:buFont typeface="Times" charset="0"/>
              <a:buAutoNum type="arabicPeriod"/>
            </a:pPr>
            <a:r>
              <a:rPr lang="en-US" sz="2000" dirty="0" smtClean="0"/>
              <a:t>How many different purposes for using a text in class can you think of?</a:t>
            </a:r>
            <a:endParaRPr lang="en-US" sz="2000" dirty="0"/>
          </a:p>
          <a:p>
            <a:pPr marL="457200" indent="-457200">
              <a:spcBef>
                <a:spcPct val="50000"/>
              </a:spcBef>
              <a:buFont typeface="Times" charset="0"/>
              <a:buNone/>
            </a:pPr>
            <a:endParaRPr lang="en-US" dirty="0"/>
          </a:p>
        </p:txBody>
      </p:sp>
      <p:sp>
        <p:nvSpPr>
          <p:cNvPr id="8198" name="Rectangle 6"/>
          <p:cNvSpPr>
            <a:spLocks noGrp="1" noChangeArrowheads="1"/>
          </p:cNvSpPr>
          <p:nvPr>
            <p:ph type="title" idx="4294967295"/>
          </p:nvPr>
        </p:nvSpPr>
        <p:spPr/>
        <p:txBody>
          <a:bodyPr/>
          <a:lstStyle/>
          <a:p>
            <a:endParaRPr lang="en-US"/>
          </a:p>
        </p:txBody>
      </p:sp>
    </p:spTree>
    <p:extLst>
      <p:ext uri="{BB962C8B-B14F-4D97-AF65-F5344CB8AC3E}">
        <p14:creationId xmlns:p14="http://schemas.microsoft.com/office/powerpoint/2010/main" val="3658517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836712"/>
            <a:ext cx="6120680" cy="5078313"/>
          </a:xfrm>
          <a:prstGeom prst="rect">
            <a:avLst/>
          </a:prstGeom>
          <a:noFill/>
        </p:spPr>
        <p:txBody>
          <a:bodyPr wrap="square" rtlCol="0">
            <a:spAutoFit/>
          </a:bodyPr>
          <a:lstStyle/>
          <a:p>
            <a:r>
              <a:rPr lang="en-US" sz="2400" b="1" dirty="0" smtClean="0">
                <a:solidFill>
                  <a:srgbClr val="0000FF"/>
                </a:solidFill>
              </a:rPr>
              <a:t>How important? 1 – 5 where 5 is essential.</a:t>
            </a:r>
          </a:p>
          <a:p>
            <a:r>
              <a:rPr lang="en-US" sz="2000" dirty="0" smtClean="0"/>
              <a:t>Develop reading skills in the L2</a:t>
            </a:r>
          </a:p>
          <a:p>
            <a:r>
              <a:rPr lang="en-US" sz="2000" dirty="0" smtClean="0"/>
              <a:t>To help students deal with texts outside the classroom</a:t>
            </a:r>
          </a:p>
          <a:p>
            <a:r>
              <a:rPr lang="en-US" sz="2000" dirty="0"/>
              <a:t>Present and teach grammar</a:t>
            </a:r>
          </a:p>
          <a:p>
            <a:r>
              <a:rPr lang="en-US" sz="2000" dirty="0" smtClean="0"/>
              <a:t>Teach / learn vocabulary</a:t>
            </a:r>
            <a:endParaRPr lang="en-US" sz="2000" dirty="0"/>
          </a:p>
          <a:p>
            <a:r>
              <a:rPr lang="en-US" sz="2000" dirty="0" smtClean="0"/>
              <a:t>Help language acquisition (no specific focus on language)</a:t>
            </a:r>
            <a:endParaRPr lang="en-US" sz="2000" dirty="0"/>
          </a:p>
          <a:p>
            <a:r>
              <a:rPr lang="en-US" sz="2000" dirty="0" smtClean="0"/>
              <a:t>As a model for writing</a:t>
            </a:r>
          </a:p>
          <a:p>
            <a:r>
              <a:rPr lang="en-US" sz="2000" dirty="0" smtClean="0"/>
              <a:t>To develop an understanding of  discourse / genre</a:t>
            </a:r>
          </a:p>
          <a:p>
            <a:r>
              <a:rPr lang="en-US" sz="2000" dirty="0" smtClean="0"/>
              <a:t>Develop critical thinking skills</a:t>
            </a:r>
          </a:p>
          <a:p>
            <a:r>
              <a:rPr lang="en-US" sz="2000" dirty="0" smtClean="0"/>
              <a:t>Provide insight into British culture</a:t>
            </a:r>
          </a:p>
          <a:p>
            <a:r>
              <a:rPr lang="en-US" sz="2000" dirty="0" smtClean="0"/>
              <a:t>To develop literary criticism </a:t>
            </a:r>
          </a:p>
          <a:p>
            <a:r>
              <a:rPr lang="en-US" sz="2000" dirty="0" smtClean="0"/>
              <a:t>Teach content or facts about the world (</a:t>
            </a:r>
            <a:r>
              <a:rPr lang="en-US" sz="2000" dirty="0"/>
              <a:t>CLIL) </a:t>
            </a:r>
            <a:endParaRPr lang="en-US" sz="2000" dirty="0" smtClean="0"/>
          </a:p>
          <a:p>
            <a:r>
              <a:rPr lang="en-US" sz="2000" dirty="0"/>
              <a:t>Provide </a:t>
            </a:r>
            <a:r>
              <a:rPr lang="en-US" sz="2000" dirty="0" err="1"/>
              <a:t>humour</a:t>
            </a:r>
            <a:r>
              <a:rPr lang="en-US" sz="2000" dirty="0"/>
              <a:t> </a:t>
            </a:r>
            <a:r>
              <a:rPr lang="en-US" sz="2000" dirty="0" smtClean="0"/>
              <a:t>in the class</a:t>
            </a:r>
          </a:p>
          <a:p>
            <a:r>
              <a:rPr lang="en-US" sz="2000" dirty="0" smtClean="0"/>
              <a:t>Provide </a:t>
            </a:r>
            <a:r>
              <a:rPr lang="en-US" sz="2000" dirty="0"/>
              <a:t>up-to-date </a:t>
            </a:r>
            <a:r>
              <a:rPr lang="en-US" sz="2000" dirty="0" smtClean="0"/>
              <a:t>content in the class</a:t>
            </a:r>
            <a:endParaRPr lang="en-US" sz="2000" dirty="0"/>
          </a:p>
          <a:p>
            <a:r>
              <a:rPr lang="en-US" sz="2000" dirty="0" smtClean="0"/>
              <a:t>Generate discussion in class</a:t>
            </a:r>
          </a:p>
          <a:p>
            <a:r>
              <a:rPr lang="en-US" sz="2000" dirty="0" err="1" smtClean="0"/>
              <a:t>Pronuciation</a:t>
            </a:r>
            <a:r>
              <a:rPr lang="en-US" sz="2000" dirty="0" smtClean="0"/>
              <a:t> practice</a:t>
            </a:r>
            <a:endParaRPr lang="en-US" sz="2000" dirty="0"/>
          </a:p>
        </p:txBody>
      </p:sp>
    </p:spTree>
    <p:extLst>
      <p:ext uri="{BB962C8B-B14F-4D97-AF65-F5344CB8AC3E}">
        <p14:creationId xmlns:p14="http://schemas.microsoft.com/office/powerpoint/2010/main" val="8891723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normAutofit/>
          </a:bodyPr>
          <a:lstStyle/>
          <a:p>
            <a:pPr algn="l"/>
            <a:r>
              <a:rPr lang="en-US" sz="2400" b="1" dirty="0" smtClean="0"/>
              <a:t>Things I was taught on training courses</a:t>
            </a:r>
            <a:endParaRPr lang="en-US" sz="2400" b="1" dirty="0"/>
          </a:p>
        </p:txBody>
      </p:sp>
      <p:sp>
        <p:nvSpPr>
          <p:cNvPr id="13315" name="Rectangle 3"/>
          <p:cNvSpPr>
            <a:spLocks noGrp="1" noChangeArrowheads="1"/>
          </p:cNvSpPr>
          <p:nvPr>
            <p:ph type="body" idx="1"/>
          </p:nvPr>
        </p:nvSpPr>
        <p:spPr>
          <a:xfrm>
            <a:off x="685800" y="1981200"/>
            <a:ext cx="7772400" cy="4114800"/>
          </a:xfrm>
        </p:spPr>
        <p:txBody>
          <a:bodyPr>
            <a:normAutofit fontScale="92500" lnSpcReduction="20000"/>
          </a:bodyPr>
          <a:lstStyle/>
          <a:p>
            <a:pPr marL="0" indent="0">
              <a:buNone/>
            </a:pPr>
            <a:r>
              <a:rPr lang="en-US" sz="1800" dirty="0"/>
              <a:t>Texts were primarily for </a:t>
            </a:r>
            <a:r>
              <a:rPr lang="en-US" sz="1800" dirty="0">
                <a:solidFill>
                  <a:srgbClr val="FF0000"/>
                </a:solidFill>
              </a:rPr>
              <a:t>skills </a:t>
            </a:r>
          </a:p>
          <a:p>
            <a:pPr marL="0" indent="0">
              <a:buNone/>
            </a:pPr>
            <a:r>
              <a:rPr lang="en-US" sz="1800" dirty="0" smtClean="0"/>
              <a:t>	– activate schemata / predict</a:t>
            </a:r>
          </a:p>
          <a:p>
            <a:pPr marL="0" indent="0">
              <a:buNone/>
            </a:pPr>
            <a:r>
              <a:rPr lang="en-US" sz="1800" dirty="0" smtClean="0"/>
              <a:t>	– </a:t>
            </a:r>
            <a:r>
              <a:rPr lang="en-US" sz="1800" dirty="0" smtClean="0">
                <a:solidFill>
                  <a:srgbClr val="FF0000"/>
                </a:solidFill>
              </a:rPr>
              <a:t>get </a:t>
            </a:r>
            <a:r>
              <a:rPr lang="en-US" sz="1800" dirty="0">
                <a:solidFill>
                  <a:srgbClr val="FF0000"/>
                </a:solidFill>
              </a:rPr>
              <a:t>the gist </a:t>
            </a:r>
            <a:r>
              <a:rPr lang="en-US" sz="1800" dirty="0" smtClean="0">
                <a:solidFill>
                  <a:srgbClr val="FF0000"/>
                </a:solidFill>
              </a:rPr>
              <a:t> </a:t>
            </a:r>
          </a:p>
          <a:p>
            <a:pPr marL="0" indent="0">
              <a:buNone/>
            </a:pPr>
            <a:r>
              <a:rPr lang="en-US" sz="1800" dirty="0"/>
              <a:t>	</a:t>
            </a:r>
            <a:r>
              <a:rPr lang="en-US" sz="1800" dirty="0" smtClean="0"/>
              <a:t>– ignore words you don’t know or </a:t>
            </a:r>
            <a:r>
              <a:rPr lang="en-US" sz="1800" dirty="0" smtClean="0">
                <a:solidFill>
                  <a:srgbClr val="FF0000"/>
                </a:solidFill>
              </a:rPr>
              <a:t>guess meaning</a:t>
            </a:r>
          </a:p>
          <a:p>
            <a:pPr marL="0" indent="0">
              <a:buNone/>
            </a:pPr>
            <a:r>
              <a:rPr lang="en-US" sz="1800" dirty="0"/>
              <a:t>	</a:t>
            </a:r>
            <a:r>
              <a:rPr lang="en-US" sz="1800" dirty="0" smtClean="0"/>
              <a:t>– </a:t>
            </a:r>
            <a:r>
              <a:rPr lang="en-US" sz="1800" dirty="0"/>
              <a:t>prepare students for the outside </a:t>
            </a:r>
            <a:r>
              <a:rPr lang="en-US" sz="1800" dirty="0" smtClean="0"/>
              <a:t>world</a:t>
            </a:r>
          </a:p>
          <a:p>
            <a:pPr marL="0" indent="0">
              <a:buNone/>
            </a:pPr>
            <a:r>
              <a:rPr lang="en-US" sz="1800" dirty="0" smtClean="0"/>
              <a:t>	– use authentic texts with authentic purpose</a:t>
            </a:r>
          </a:p>
          <a:p>
            <a:pPr marL="0" indent="0">
              <a:buNone/>
            </a:pPr>
            <a:r>
              <a:rPr lang="en-US" sz="1800" dirty="0"/>
              <a:t>	</a:t>
            </a:r>
            <a:r>
              <a:rPr lang="en-US" sz="1800" dirty="0" smtClean="0"/>
              <a:t>– skimming and scanning</a:t>
            </a:r>
          </a:p>
          <a:p>
            <a:pPr marL="0" indent="0">
              <a:buNone/>
            </a:pPr>
            <a:r>
              <a:rPr lang="en-US" sz="1800" dirty="0"/>
              <a:t>	</a:t>
            </a:r>
            <a:r>
              <a:rPr lang="en-US" sz="1800" dirty="0" smtClean="0"/>
              <a:t>– critical thinking</a:t>
            </a:r>
          </a:p>
          <a:p>
            <a:pPr marL="0" indent="0">
              <a:buNone/>
            </a:pPr>
            <a:r>
              <a:rPr lang="en-US" sz="1800" dirty="0"/>
              <a:t>	</a:t>
            </a:r>
            <a:r>
              <a:rPr lang="en-US" sz="1800" dirty="0" smtClean="0"/>
              <a:t>– students will pick up vocab (extensive reading)</a:t>
            </a:r>
          </a:p>
          <a:p>
            <a:pPr marL="0" indent="0">
              <a:buNone/>
            </a:pPr>
            <a:endParaRPr lang="en-US" sz="1800" dirty="0" smtClean="0"/>
          </a:p>
          <a:p>
            <a:pPr marL="0" indent="0">
              <a:buNone/>
            </a:pPr>
            <a:r>
              <a:rPr lang="en-US" sz="1800" dirty="0" smtClean="0"/>
              <a:t>Language focus was more on discourse (</a:t>
            </a:r>
            <a:r>
              <a:rPr lang="en-US" sz="1800" dirty="0" err="1" smtClean="0"/>
              <a:t>cataphoric</a:t>
            </a:r>
            <a:r>
              <a:rPr lang="en-US" sz="1800" dirty="0" smtClean="0"/>
              <a:t> reference) and structure</a:t>
            </a:r>
          </a:p>
          <a:p>
            <a:pPr marL="0" indent="0">
              <a:buNone/>
            </a:pPr>
            <a:r>
              <a:rPr lang="en-US" sz="1800" dirty="0" smtClean="0"/>
              <a:t>Inauthentic texts were bad – ten uses of will.</a:t>
            </a:r>
          </a:p>
          <a:p>
            <a:pPr marL="0" indent="0">
              <a:buNone/>
            </a:pPr>
            <a:endParaRPr lang="en-US" sz="1800" dirty="0" smtClean="0"/>
          </a:p>
          <a:p>
            <a:pPr marL="0" indent="0">
              <a:buNone/>
            </a:pPr>
            <a:endParaRPr lang="en-US" sz="1800" dirty="0"/>
          </a:p>
          <a:p>
            <a:pPr marL="0" indent="0">
              <a:buNone/>
            </a:pPr>
            <a:r>
              <a:rPr lang="en-US" sz="1800" dirty="0" smtClean="0">
                <a:solidFill>
                  <a:srgbClr val="FFF821"/>
                </a:solidFill>
              </a:rPr>
              <a:t>	</a:t>
            </a:r>
            <a:endParaRPr lang="en-US" dirty="0"/>
          </a:p>
        </p:txBody>
      </p:sp>
    </p:spTree>
    <p:extLst>
      <p:ext uri="{BB962C8B-B14F-4D97-AF65-F5344CB8AC3E}">
        <p14:creationId xmlns:p14="http://schemas.microsoft.com/office/powerpoint/2010/main" val="9494135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635432"/>
            <a:ext cx="6048672" cy="3337837"/>
          </a:xfrm>
          <a:prstGeom prst="rect">
            <a:avLst/>
          </a:prstGeom>
        </p:spPr>
        <p:txBody>
          <a:bodyPr wrap="square">
            <a:spAutoFit/>
          </a:bodyPr>
          <a:lstStyle/>
          <a:p>
            <a:pPr>
              <a:lnSpc>
                <a:spcPct val="90000"/>
              </a:lnSpc>
            </a:pPr>
            <a:r>
              <a:rPr lang="en-GB" sz="2400" dirty="0">
                <a:solidFill>
                  <a:srgbClr val="FF0000"/>
                </a:solidFill>
              </a:rPr>
              <a:t>Pre-listening task </a:t>
            </a:r>
            <a:endParaRPr lang="en-GB" sz="2400" dirty="0" smtClean="0">
              <a:solidFill>
                <a:srgbClr val="FF0000"/>
              </a:solidFill>
            </a:endParaRPr>
          </a:p>
          <a:p>
            <a:pPr>
              <a:lnSpc>
                <a:spcPct val="90000"/>
              </a:lnSpc>
            </a:pPr>
            <a:r>
              <a:rPr lang="en-GB" dirty="0" smtClean="0"/>
              <a:t>(Raising </a:t>
            </a:r>
            <a:r>
              <a:rPr lang="en-GB" dirty="0"/>
              <a:t>schemata questions / </a:t>
            </a:r>
            <a:r>
              <a:rPr lang="en-GB" dirty="0" smtClean="0"/>
              <a:t>Prediction)</a:t>
            </a:r>
            <a:endParaRPr lang="en-GB" dirty="0"/>
          </a:p>
          <a:p>
            <a:pPr>
              <a:lnSpc>
                <a:spcPct val="90000"/>
              </a:lnSpc>
            </a:pPr>
            <a:r>
              <a:rPr lang="en-GB" sz="2400" dirty="0" smtClean="0">
                <a:solidFill>
                  <a:srgbClr val="FF0000"/>
                </a:solidFill>
              </a:rPr>
              <a:t>Simple ‘gist</a:t>
            </a:r>
            <a:r>
              <a:rPr lang="en-GB" sz="2400" dirty="0">
                <a:solidFill>
                  <a:srgbClr val="FF0000"/>
                </a:solidFill>
              </a:rPr>
              <a:t>’ </a:t>
            </a:r>
            <a:r>
              <a:rPr lang="en-GB" sz="2400" dirty="0" smtClean="0">
                <a:solidFill>
                  <a:srgbClr val="FF0000"/>
                </a:solidFill>
              </a:rPr>
              <a:t>task</a:t>
            </a:r>
            <a:endParaRPr lang="en-GB" sz="2400" dirty="0">
              <a:solidFill>
                <a:srgbClr val="FF0000"/>
              </a:solidFill>
            </a:endParaRPr>
          </a:p>
          <a:p>
            <a:pPr>
              <a:lnSpc>
                <a:spcPct val="90000"/>
              </a:lnSpc>
            </a:pPr>
            <a:r>
              <a:rPr lang="en-GB" dirty="0" smtClean="0">
                <a:solidFill>
                  <a:srgbClr val="000000"/>
                </a:solidFill>
              </a:rPr>
              <a:t>Read quickly / ignore difficult words</a:t>
            </a:r>
          </a:p>
          <a:p>
            <a:pPr>
              <a:lnSpc>
                <a:spcPct val="90000"/>
              </a:lnSpc>
            </a:pPr>
            <a:r>
              <a:rPr lang="en-GB" sz="2400" dirty="0" smtClean="0">
                <a:solidFill>
                  <a:srgbClr val="FF0000"/>
                </a:solidFill>
              </a:rPr>
              <a:t>Specific </a:t>
            </a:r>
            <a:r>
              <a:rPr lang="en-GB" sz="2400" dirty="0">
                <a:solidFill>
                  <a:srgbClr val="FF0000"/>
                </a:solidFill>
              </a:rPr>
              <a:t>comprehension tasks </a:t>
            </a:r>
            <a:r>
              <a:rPr lang="en-GB" sz="2400" dirty="0" smtClean="0">
                <a:solidFill>
                  <a:srgbClr val="FF0000"/>
                </a:solidFill>
              </a:rPr>
              <a:t>or skills </a:t>
            </a:r>
          </a:p>
          <a:p>
            <a:pPr>
              <a:lnSpc>
                <a:spcPct val="90000"/>
              </a:lnSpc>
            </a:pPr>
            <a:r>
              <a:rPr lang="en-GB" dirty="0" smtClean="0">
                <a:solidFill>
                  <a:srgbClr val="000000"/>
                </a:solidFill>
              </a:rPr>
              <a:t>(scan / discourse / guessing unknown words etc.)</a:t>
            </a:r>
          </a:p>
          <a:p>
            <a:pPr>
              <a:lnSpc>
                <a:spcPct val="90000"/>
              </a:lnSpc>
            </a:pPr>
            <a:endParaRPr lang="en-GB" dirty="0">
              <a:solidFill>
                <a:srgbClr val="FF0000"/>
              </a:solidFill>
            </a:endParaRPr>
          </a:p>
          <a:p>
            <a:pPr>
              <a:lnSpc>
                <a:spcPct val="90000"/>
              </a:lnSpc>
            </a:pPr>
            <a:r>
              <a:rPr lang="en-GB" dirty="0">
                <a:solidFill>
                  <a:srgbClr val="FF0000"/>
                </a:solidFill>
              </a:rPr>
              <a:t>May then be followed by</a:t>
            </a:r>
            <a:r>
              <a:rPr lang="en-GB" dirty="0">
                <a:solidFill>
                  <a:srgbClr val="FFFF00"/>
                </a:solidFill>
              </a:rPr>
              <a:t>:</a:t>
            </a:r>
          </a:p>
          <a:p>
            <a:pPr>
              <a:lnSpc>
                <a:spcPct val="90000"/>
              </a:lnSpc>
            </a:pPr>
            <a:r>
              <a:rPr lang="en-GB" dirty="0"/>
              <a:t>Focus on grammar / vocabulary / function expanding out of the text</a:t>
            </a:r>
          </a:p>
          <a:p>
            <a:pPr>
              <a:lnSpc>
                <a:spcPct val="90000"/>
              </a:lnSpc>
            </a:pPr>
            <a:r>
              <a:rPr lang="en-GB" dirty="0"/>
              <a:t>Practice of language / copying the model of the conversation in the listening.</a:t>
            </a:r>
            <a:endParaRPr lang="en-US" dirty="0"/>
          </a:p>
        </p:txBody>
      </p:sp>
    </p:spTree>
    <p:extLst>
      <p:ext uri="{BB962C8B-B14F-4D97-AF65-F5344CB8AC3E}">
        <p14:creationId xmlns:p14="http://schemas.microsoft.com/office/powerpoint/2010/main" val="139194939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181100" y="1905000"/>
            <a:ext cx="6781800" cy="830997"/>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b="1" dirty="0" smtClean="0"/>
              <a:t>Why the structure of doing a reading lesson may be right, but the reasons might be wrong</a:t>
            </a:r>
            <a:endParaRPr lang="en-US" sz="2400" b="1" dirty="0"/>
          </a:p>
        </p:txBody>
      </p:sp>
    </p:spTree>
    <p:extLst>
      <p:ext uri="{BB962C8B-B14F-4D97-AF65-F5344CB8AC3E}">
        <p14:creationId xmlns:p14="http://schemas.microsoft.com/office/powerpoint/2010/main" val="262073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564904"/>
            <a:ext cx="5400600" cy="830997"/>
          </a:xfrm>
          <a:prstGeom prst="rect">
            <a:avLst/>
          </a:prstGeom>
          <a:noFill/>
        </p:spPr>
        <p:txBody>
          <a:bodyPr wrap="square" rtlCol="0">
            <a:spAutoFit/>
          </a:bodyPr>
          <a:lstStyle/>
          <a:p>
            <a:r>
              <a:rPr lang="en-US" sz="2400" dirty="0" smtClean="0">
                <a:solidFill>
                  <a:srgbClr val="0000FF"/>
                </a:solidFill>
              </a:rPr>
              <a:t>Does grammar provide the building blocks of language? And what grammar?</a:t>
            </a:r>
          </a:p>
        </p:txBody>
      </p:sp>
    </p:spTree>
    <p:extLst>
      <p:ext uri="{BB962C8B-B14F-4D97-AF65-F5344CB8AC3E}">
        <p14:creationId xmlns:p14="http://schemas.microsoft.com/office/powerpoint/2010/main" val="14485023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219200" y="2967335"/>
            <a:ext cx="67818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t>What do you do if you don’t know a word?</a:t>
            </a:r>
            <a:endParaRPr lang="en-US" sz="2400" dirty="0"/>
          </a:p>
        </p:txBody>
      </p:sp>
      <p:sp>
        <p:nvSpPr>
          <p:cNvPr id="17411" name="Text Box 3"/>
          <p:cNvSpPr txBox="1">
            <a:spLocks noChangeArrowheads="1"/>
          </p:cNvSpPr>
          <p:nvPr/>
        </p:nvSpPr>
        <p:spPr bwMode="auto">
          <a:xfrm>
            <a:off x="609600" y="685800"/>
            <a:ext cx="27432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dirty="0"/>
              <a:t>Lesson </a:t>
            </a:r>
            <a:r>
              <a:rPr lang="en-US" sz="3200" b="1" dirty="0" smtClean="0"/>
              <a:t>1</a:t>
            </a:r>
            <a:endParaRPr lang="en-US" sz="3200" b="1" dirty="0"/>
          </a:p>
        </p:txBody>
      </p:sp>
      <p:sp>
        <p:nvSpPr>
          <p:cNvPr id="17412" name="Text Box 4"/>
          <p:cNvSpPr txBox="1">
            <a:spLocks noChangeArrowheads="1"/>
          </p:cNvSpPr>
          <p:nvPr/>
        </p:nvSpPr>
        <p:spPr bwMode="auto">
          <a:xfrm>
            <a:off x="1219200" y="4267200"/>
            <a:ext cx="6248400" cy="52322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000000"/>
                </a:solidFill>
              </a:rPr>
              <a:t>Look it up in a dictionary!</a:t>
            </a:r>
          </a:p>
        </p:txBody>
      </p:sp>
    </p:spTree>
    <p:extLst>
      <p:ext uri="{BB962C8B-B14F-4D97-AF65-F5344CB8AC3E}">
        <p14:creationId xmlns:p14="http://schemas.microsoft.com/office/powerpoint/2010/main" val="14987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90600" y="2667000"/>
            <a:ext cx="73914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smtClean="0">
                <a:solidFill>
                  <a:srgbClr val="000000"/>
                </a:solidFill>
              </a:rPr>
              <a:t>What did the students learn?</a:t>
            </a:r>
            <a:endParaRPr lang="en-US" sz="2400" dirty="0">
              <a:solidFill>
                <a:srgbClr val="000000"/>
              </a:solidFill>
            </a:endParaRPr>
          </a:p>
        </p:txBody>
      </p:sp>
      <p:sp>
        <p:nvSpPr>
          <p:cNvPr id="32771" name="Text Box 3"/>
          <p:cNvSpPr txBox="1">
            <a:spLocks noChangeArrowheads="1"/>
          </p:cNvSpPr>
          <p:nvPr/>
        </p:nvSpPr>
        <p:spPr bwMode="auto">
          <a:xfrm>
            <a:off x="609600" y="685800"/>
            <a:ext cx="27432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dirty="0"/>
              <a:t>Lesson </a:t>
            </a:r>
            <a:r>
              <a:rPr lang="en-US" sz="3200" b="1" dirty="0" smtClean="0"/>
              <a:t>2</a:t>
            </a:r>
            <a:endParaRPr lang="en-US" sz="3200" b="1" dirty="0"/>
          </a:p>
        </p:txBody>
      </p:sp>
    </p:spTree>
    <p:extLst>
      <p:ext uri="{BB962C8B-B14F-4D97-AF65-F5344CB8AC3E}">
        <p14:creationId xmlns:p14="http://schemas.microsoft.com/office/powerpoint/2010/main" val="1876048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0551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38200" y="1371600"/>
            <a:ext cx="4343400" cy="78483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err="1">
                <a:latin typeface="Lucida Handwriting" charset="0"/>
              </a:rPr>
              <a:t>Orangutang</a:t>
            </a:r>
            <a:endParaRPr lang="en-US" dirty="0">
              <a:latin typeface="Lucida Handwriting" charset="0"/>
            </a:endParaRPr>
          </a:p>
          <a:p>
            <a:pPr>
              <a:spcBef>
                <a:spcPct val="50000"/>
              </a:spcBef>
            </a:pPr>
            <a:r>
              <a:rPr lang="en-US" dirty="0">
                <a:solidFill>
                  <a:schemeClr val="bg1"/>
                </a:solidFill>
                <a:latin typeface="Lucida Handwriting" charset="0"/>
              </a:rPr>
              <a:t>treacle</a:t>
            </a:r>
            <a:endParaRPr lang="en-US" dirty="0">
              <a:solidFill>
                <a:schemeClr val="bg1"/>
              </a:solidFill>
            </a:endParaRPr>
          </a:p>
        </p:txBody>
      </p:sp>
    </p:spTree>
    <p:extLst>
      <p:ext uri="{BB962C8B-B14F-4D97-AF65-F5344CB8AC3E}">
        <p14:creationId xmlns:p14="http://schemas.microsoft.com/office/powerpoint/2010/main" val="3521758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838200" y="1143000"/>
            <a:ext cx="7620000" cy="1384995"/>
          </a:xfrm>
          <a:prstGeom prst="rect">
            <a:avLst/>
          </a:prstGeom>
          <a:noFill/>
          <a:ln w="9525">
            <a:noFill/>
            <a:miter lim="800000"/>
            <a:headEnd/>
            <a:tailEnd/>
          </a:ln>
          <a:effectLst/>
        </p:spPr>
        <p:txBody>
          <a:bodyPr>
            <a:prstTxWarp prst="textNoShape">
              <a:avLst/>
            </a:prstTxWarp>
            <a:spAutoFit/>
          </a:bodyPr>
          <a:lstStyle/>
          <a:p>
            <a:r>
              <a:rPr lang="en-US" sz="2800" dirty="0">
                <a:solidFill>
                  <a:srgbClr val="000000"/>
                </a:solidFill>
                <a:latin typeface="Lucida Handwriting" charset="0"/>
              </a:rPr>
              <a:t>A paragraph is a collection of sentences linked by a common theme.</a:t>
            </a:r>
            <a:endParaRPr lang="en-US" dirty="0">
              <a:solidFill>
                <a:srgbClr val="000000"/>
              </a:solidFill>
              <a:latin typeface="Lucida Handwriting" charset="0"/>
            </a:endParaRPr>
          </a:p>
        </p:txBody>
      </p:sp>
    </p:spTree>
    <p:extLst>
      <p:ext uri="{BB962C8B-B14F-4D97-AF65-F5344CB8AC3E}">
        <p14:creationId xmlns:p14="http://schemas.microsoft.com/office/powerpoint/2010/main" val="26026753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057400" y="2514600"/>
            <a:ext cx="43434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dirty="0">
                <a:solidFill>
                  <a:srgbClr val="000000"/>
                </a:solidFill>
              </a:rPr>
              <a:t>TWIG</a:t>
            </a:r>
          </a:p>
        </p:txBody>
      </p:sp>
    </p:spTree>
    <p:extLst>
      <p:ext uri="{BB962C8B-B14F-4D97-AF65-F5344CB8AC3E}">
        <p14:creationId xmlns:p14="http://schemas.microsoft.com/office/powerpoint/2010/main" val="4761815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3016250"/>
            <a:ext cx="67818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000000"/>
                </a:solidFill>
              </a:rPr>
              <a:t>I know what an index is!</a:t>
            </a:r>
            <a:endParaRPr lang="en-US" sz="2400" dirty="0">
              <a:solidFill>
                <a:srgbClr val="000000"/>
              </a:solidFill>
            </a:endParaRPr>
          </a:p>
        </p:txBody>
      </p:sp>
      <p:sp>
        <p:nvSpPr>
          <p:cNvPr id="22531" name="Text Box 3"/>
          <p:cNvSpPr txBox="1">
            <a:spLocks noChangeArrowheads="1"/>
          </p:cNvSpPr>
          <p:nvPr/>
        </p:nvSpPr>
        <p:spPr bwMode="auto">
          <a:xfrm>
            <a:off x="609600" y="685800"/>
            <a:ext cx="27432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dirty="0"/>
              <a:t>Lesson 3</a:t>
            </a:r>
          </a:p>
        </p:txBody>
      </p:sp>
    </p:spTree>
    <p:extLst>
      <p:ext uri="{BB962C8B-B14F-4D97-AF65-F5344CB8AC3E}">
        <p14:creationId xmlns:p14="http://schemas.microsoft.com/office/powerpoint/2010/main" val="12033660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3016250"/>
            <a:ext cx="67818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smtClean="0">
                <a:solidFill>
                  <a:srgbClr val="000000"/>
                </a:solidFill>
              </a:rPr>
              <a:t>The CAE lesson</a:t>
            </a:r>
            <a:endParaRPr lang="en-US" sz="2400" dirty="0">
              <a:solidFill>
                <a:srgbClr val="000000"/>
              </a:solidFill>
            </a:endParaRPr>
          </a:p>
        </p:txBody>
      </p:sp>
      <p:sp>
        <p:nvSpPr>
          <p:cNvPr id="22531" name="Text Box 3"/>
          <p:cNvSpPr txBox="1">
            <a:spLocks noChangeArrowheads="1"/>
          </p:cNvSpPr>
          <p:nvPr/>
        </p:nvSpPr>
        <p:spPr bwMode="auto">
          <a:xfrm>
            <a:off x="609600" y="685800"/>
            <a:ext cx="27432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dirty="0"/>
              <a:t>Lesson </a:t>
            </a:r>
            <a:r>
              <a:rPr lang="en-US" sz="3200" b="1" dirty="0" smtClean="0"/>
              <a:t>4</a:t>
            </a:r>
            <a:endParaRPr lang="en-US" sz="3200" b="1" dirty="0"/>
          </a:p>
        </p:txBody>
      </p:sp>
    </p:spTree>
    <p:extLst>
      <p:ext uri="{BB962C8B-B14F-4D97-AF65-F5344CB8AC3E}">
        <p14:creationId xmlns:p14="http://schemas.microsoft.com/office/powerpoint/2010/main" val="31082865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90600" y="2667000"/>
            <a:ext cx="73914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b="1" dirty="0">
                <a:solidFill>
                  <a:srgbClr val="FF0000"/>
                </a:solidFill>
              </a:rPr>
              <a:t>Kerr: good readers are good language </a:t>
            </a:r>
            <a:r>
              <a:rPr lang="en-US" sz="2400" b="1" dirty="0" err="1">
                <a:solidFill>
                  <a:srgbClr val="FF0000"/>
                </a:solidFill>
              </a:rPr>
              <a:t>knowers</a:t>
            </a:r>
            <a:r>
              <a:rPr lang="en-US" sz="2400" b="1" dirty="0">
                <a:solidFill>
                  <a:srgbClr val="FF0000"/>
                </a:solidFill>
              </a:rPr>
              <a:t>!</a:t>
            </a:r>
          </a:p>
        </p:txBody>
      </p:sp>
      <p:sp>
        <p:nvSpPr>
          <p:cNvPr id="27651" name="Text Box 3"/>
          <p:cNvSpPr txBox="1">
            <a:spLocks noChangeArrowheads="1"/>
          </p:cNvSpPr>
          <p:nvPr/>
        </p:nvSpPr>
        <p:spPr bwMode="auto">
          <a:xfrm>
            <a:off x="609600" y="685800"/>
            <a:ext cx="27432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dirty="0"/>
              <a:t>Lesson 5</a:t>
            </a:r>
          </a:p>
        </p:txBody>
      </p:sp>
    </p:spTree>
    <p:extLst>
      <p:ext uri="{BB962C8B-B14F-4D97-AF65-F5344CB8AC3E}">
        <p14:creationId xmlns:p14="http://schemas.microsoft.com/office/powerpoint/2010/main" val="68605538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09600" y="1295400"/>
            <a:ext cx="75438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b="1" dirty="0">
                <a:solidFill>
                  <a:srgbClr val="FF0000"/>
                </a:solidFill>
              </a:rPr>
              <a:t>Assessing Reading  by J. Charles Alderson (CUP 2000</a:t>
            </a:r>
            <a:r>
              <a:rPr lang="en-US" b="1" dirty="0">
                <a:solidFill>
                  <a:srgbClr val="FFFF00"/>
                </a:solidFill>
              </a:rPr>
              <a:t>)</a:t>
            </a:r>
            <a:endParaRPr lang="en-US" dirty="0">
              <a:solidFill>
                <a:srgbClr val="FFFF00"/>
              </a:solidFill>
            </a:endParaRPr>
          </a:p>
        </p:txBody>
      </p:sp>
      <p:sp>
        <p:nvSpPr>
          <p:cNvPr id="23555" name="Text Box 3"/>
          <p:cNvSpPr txBox="1">
            <a:spLocks noChangeArrowheads="1"/>
          </p:cNvSpPr>
          <p:nvPr/>
        </p:nvSpPr>
        <p:spPr bwMode="auto">
          <a:xfrm>
            <a:off x="609600" y="685800"/>
            <a:ext cx="27432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dirty="0"/>
              <a:t>Lesson </a:t>
            </a:r>
            <a:r>
              <a:rPr lang="en-US" sz="3200" b="1" dirty="0" smtClean="0"/>
              <a:t>6</a:t>
            </a:r>
            <a:endParaRPr lang="en-US" sz="3200" b="1" dirty="0"/>
          </a:p>
        </p:txBody>
      </p:sp>
      <p:sp>
        <p:nvSpPr>
          <p:cNvPr id="23556" name="Text Box 4"/>
          <p:cNvSpPr txBox="1">
            <a:spLocks noChangeArrowheads="1"/>
          </p:cNvSpPr>
          <p:nvPr/>
        </p:nvSpPr>
        <p:spPr bwMode="auto">
          <a:xfrm>
            <a:off x="838200" y="2241550"/>
            <a:ext cx="7086600" cy="11874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Even if there are separate skills in the reading process… it appears extremely difficult, if not impossible to isolate them for the sake of testing or research.</a:t>
            </a:r>
          </a:p>
        </p:txBody>
      </p:sp>
      <p:sp>
        <p:nvSpPr>
          <p:cNvPr id="23557" name="Text Box 5"/>
          <p:cNvSpPr txBox="1">
            <a:spLocks noChangeArrowheads="1"/>
          </p:cNvSpPr>
          <p:nvPr/>
        </p:nvSpPr>
        <p:spPr bwMode="auto">
          <a:xfrm>
            <a:off x="838200" y="4038600"/>
            <a:ext cx="7162800" cy="15525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What appears to matter [for being a quick reader] is the massive over-learning of words and much recognition practice in transferable and interesting contexts, in order to ensure quick access during reading.</a:t>
            </a:r>
          </a:p>
        </p:txBody>
      </p:sp>
    </p:spTree>
    <p:extLst>
      <p:ext uri="{BB962C8B-B14F-4D97-AF65-F5344CB8AC3E}">
        <p14:creationId xmlns:p14="http://schemas.microsoft.com/office/powerpoint/2010/main" val="384799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2915816" y="2821578"/>
            <a:ext cx="2880320" cy="461665"/>
          </a:xfrm>
          <a:prstGeom prst="rect">
            <a:avLst/>
          </a:prstGeom>
          <a:noFill/>
        </p:spPr>
        <p:txBody>
          <a:bodyPr wrap="square" rtlCol="0">
            <a:spAutoFit/>
          </a:bodyPr>
          <a:lstStyle/>
          <a:p>
            <a:r>
              <a:rPr lang="en-US" sz="2400" dirty="0" smtClean="0"/>
              <a:t>see ages film want</a:t>
            </a:r>
            <a:endParaRPr lang="en-US" sz="2400" dirty="0"/>
          </a:p>
        </p:txBody>
      </p:sp>
    </p:spTree>
    <p:extLst>
      <p:ext uri="{BB962C8B-B14F-4D97-AF65-F5344CB8AC3E}">
        <p14:creationId xmlns:p14="http://schemas.microsoft.com/office/powerpoint/2010/main" val="329098564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268760"/>
            <a:ext cx="5223213" cy="4431983"/>
          </a:xfrm>
          <a:prstGeom prst="rect">
            <a:avLst/>
          </a:prstGeom>
          <a:noFill/>
        </p:spPr>
        <p:txBody>
          <a:bodyPr wrap="square" rtlCol="0">
            <a:spAutoFit/>
          </a:bodyPr>
          <a:lstStyle/>
          <a:p>
            <a:r>
              <a:rPr lang="en-US" sz="2400" b="1" dirty="0" smtClean="0"/>
              <a:t>Catherine Walter</a:t>
            </a:r>
          </a:p>
          <a:p>
            <a:r>
              <a:rPr lang="en-US" dirty="0">
                <a:solidFill>
                  <a:srgbClr val="FF0000"/>
                </a:solidFill>
              </a:rPr>
              <a:t>I</a:t>
            </a:r>
            <a:r>
              <a:rPr lang="en-US" dirty="0" smtClean="0">
                <a:solidFill>
                  <a:srgbClr val="FF0000"/>
                </a:solidFill>
              </a:rPr>
              <a:t>mportance of bottom-up processing and </a:t>
            </a:r>
            <a:r>
              <a:rPr lang="en-US" dirty="0" err="1" smtClean="0">
                <a:solidFill>
                  <a:srgbClr val="FF0000"/>
                </a:solidFill>
              </a:rPr>
              <a:t>pronunciaton</a:t>
            </a:r>
            <a:r>
              <a:rPr lang="en-US" dirty="0" smtClean="0">
                <a:solidFill>
                  <a:srgbClr val="FF0000"/>
                </a:solidFill>
              </a:rPr>
              <a:t> in reading</a:t>
            </a:r>
          </a:p>
          <a:p>
            <a:endParaRPr lang="en-US" dirty="0" smtClean="0">
              <a:solidFill>
                <a:srgbClr val="FFFF00"/>
              </a:solidFill>
            </a:endParaRPr>
          </a:p>
          <a:p>
            <a:r>
              <a:rPr lang="en-US" sz="2400" b="1" dirty="0"/>
              <a:t>William </a:t>
            </a:r>
            <a:r>
              <a:rPr lang="en-US" sz="2400" b="1" dirty="0" err="1" smtClean="0"/>
              <a:t>Grabbe</a:t>
            </a:r>
            <a:endParaRPr lang="en-US" sz="2400" b="1" dirty="0" smtClean="0"/>
          </a:p>
          <a:p>
            <a:r>
              <a:rPr lang="en-US" dirty="0">
                <a:solidFill>
                  <a:srgbClr val="FF0000"/>
                </a:solidFill>
              </a:rPr>
              <a:t>A</a:t>
            </a:r>
            <a:r>
              <a:rPr lang="en-US" dirty="0" smtClean="0">
                <a:solidFill>
                  <a:srgbClr val="FF0000"/>
                </a:solidFill>
              </a:rPr>
              <a:t>utomaticity and repeated exposure – recommends re-reading </a:t>
            </a:r>
            <a:r>
              <a:rPr lang="en-US" dirty="0" err="1" smtClean="0">
                <a:solidFill>
                  <a:srgbClr val="FF0000"/>
                </a:solidFill>
              </a:rPr>
              <a:t>upto</a:t>
            </a:r>
            <a:r>
              <a:rPr lang="en-US" dirty="0" smtClean="0">
                <a:solidFill>
                  <a:srgbClr val="FF0000"/>
                </a:solidFill>
              </a:rPr>
              <a:t> 10 times!</a:t>
            </a:r>
          </a:p>
          <a:p>
            <a:endParaRPr lang="en-US" dirty="0">
              <a:solidFill>
                <a:srgbClr val="FFFF00"/>
              </a:solidFill>
            </a:endParaRPr>
          </a:p>
          <a:p>
            <a:r>
              <a:rPr lang="en-US" sz="2400" b="1" dirty="0" smtClean="0"/>
              <a:t>Anthony </a:t>
            </a:r>
            <a:r>
              <a:rPr lang="en-US" sz="2400" b="1" dirty="0" err="1" smtClean="0"/>
              <a:t>Bruton</a:t>
            </a:r>
            <a:endParaRPr lang="en-US" sz="2400" b="1" dirty="0" smtClean="0"/>
          </a:p>
          <a:p>
            <a:r>
              <a:rPr lang="en-US" dirty="0" smtClean="0">
                <a:solidFill>
                  <a:srgbClr val="FF0000"/>
                </a:solidFill>
              </a:rPr>
              <a:t>Inefficiency of vocabulary acquisition from extensive reading</a:t>
            </a:r>
          </a:p>
          <a:p>
            <a:endParaRPr lang="en-US" dirty="0">
              <a:solidFill>
                <a:srgbClr val="FF0000"/>
              </a:solidFill>
            </a:endParaRPr>
          </a:p>
          <a:p>
            <a:r>
              <a:rPr lang="en-US" sz="2400" b="1" dirty="0" smtClean="0">
                <a:solidFill>
                  <a:srgbClr val="FF0000"/>
                </a:solidFill>
              </a:rPr>
              <a:t>Paul Nation</a:t>
            </a:r>
          </a:p>
          <a:p>
            <a:r>
              <a:rPr lang="en-US" dirty="0" smtClean="0">
                <a:solidFill>
                  <a:srgbClr val="FF0000"/>
                </a:solidFill>
              </a:rPr>
              <a:t>Know 97% of words in a text to guess a word. </a:t>
            </a:r>
            <a:endParaRPr lang="en-US" dirty="0">
              <a:solidFill>
                <a:srgbClr val="FF0000"/>
              </a:solidFill>
            </a:endParaRPr>
          </a:p>
        </p:txBody>
      </p:sp>
      <p:sp>
        <p:nvSpPr>
          <p:cNvPr id="3" name="TextBox 2"/>
          <p:cNvSpPr txBox="1"/>
          <p:nvPr/>
        </p:nvSpPr>
        <p:spPr>
          <a:xfrm>
            <a:off x="827584" y="476672"/>
            <a:ext cx="3528392" cy="461665"/>
          </a:xfrm>
          <a:prstGeom prst="rect">
            <a:avLst/>
          </a:prstGeom>
          <a:noFill/>
        </p:spPr>
        <p:txBody>
          <a:bodyPr wrap="square" rtlCol="0">
            <a:spAutoFit/>
          </a:bodyPr>
          <a:lstStyle/>
          <a:p>
            <a:r>
              <a:rPr lang="en-US" sz="2400" b="1" dirty="0" smtClean="0"/>
              <a:t>Lessons 7, 8 and 9!</a:t>
            </a:r>
            <a:endParaRPr lang="en-US" sz="2400" b="1" dirty="0"/>
          </a:p>
        </p:txBody>
      </p:sp>
    </p:spTree>
    <p:extLst>
      <p:ext uri="{BB962C8B-B14F-4D97-AF65-F5344CB8AC3E}">
        <p14:creationId xmlns:p14="http://schemas.microsoft.com/office/powerpoint/2010/main" val="5212666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90600" y="2667000"/>
            <a:ext cx="7391400" cy="2246769"/>
          </a:xfrm>
          <a:prstGeom prst="rect">
            <a:avLst/>
          </a:prstGeom>
          <a:noFill/>
          <a:ln w="9525">
            <a:noFill/>
            <a:miter lim="800000"/>
            <a:headEnd/>
            <a:tailEnd/>
          </a:ln>
          <a:effectLst/>
        </p:spPr>
        <p:txBody>
          <a:bodyPr>
            <a:prstTxWarp prst="textNoShape">
              <a:avLst/>
            </a:prstTxWarp>
            <a:spAutoFit/>
          </a:bodyPr>
          <a:lstStyle/>
          <a:p>
            <a:r>
              <a:rPr lang="en-US" sz="2400" b="1" dirty="0" smtClean="0">
                <a:solidFill>
                  <a:srgbClr val="FF0000"/>
                </a:solidFill>
              </a:rPr>
              <a:t>EAP classes</a:t>
            </a:r>
            <a:endParaRPr lang="en-US" sz="2400" b="1" dirty="0">
              <a:solidFill>
                <a:srgbClr val="FF0000"/>
              </a:solidFill>
            </a:endParaRPr>
          </a:p>
          <a:p>
            <a:r>
              <a:rPr lang="en-US" sz="2000" dirty="0" smtClean="0"/>
              <a:t>Nation: 13,000 words to understand 97% of academic texts.</a:t>
            </a:r>
          </a:p>
          <a:p>
            <a:endParaRPr lang="en-US" sz="2400" dirty="0" smtClean="0"/>
          </a:p>
          <a:p>
            <a:r>
              <a:rPr lang="en-US" sz="2400" dirty="0" smtClean="0"/>
              <a:t>IELTS trap 6.0 to 7.0</a:t>
            </a:r>
          </a:p>
          <a:p>
            <a:r>
              <a:rPr lang="en-US" sz="2400" dirty="0" smtClean="0"/>
              <a:t>Lacking </a:t>
            </a:r>
            <a:r>
              <a:rPr lang="en-US" sz="2400" dirty="0"/>
              <a:t>critical thinking </a:t>
            </a:r>
            <a:r>
              <a:rPr lang="en-US" sz="2400" dirty="0" smtClean="0"/>
              <a:t>skills …</a:t>
            </a:r>
          </a:p>
          <a:p>
            <a:r>
              <a:rPr lang="en-US" sz="2400" dirty="0" smtClean="0"/>
              <a:t>or just unable to process texts quick enough?</a:t>
            </a:r>
            <a:endParaRPr lang="en-US" sz="2400" dirty="0"/>
          </a:p>
        </p:txBody>
      </p:sp>
      <p:sp>
        <p:nvSpPr>
          <p:cNvPr id="28675" name="Text Box 3"/>
          <p:cNvSpPr txBox="1">
            <a:spLocks noChangeArrowheads="1"/>
          </p:cNvSpPr>
          <p:nvPr/>
        </p:nvSpPr>
        <p:spPr bwMode="auto">
          <a:xfrm>
            <a:off x="609600" y="685800"/>
            <a:ext cx="2743200" cy="5794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3200" b="1" dirty="0"/>
              <a:t>Lesson </a:t>
            </a:r>
            <a:r>
              <a:rPr lang="en-US" sz="3200" b="1" dirty="0" smtClean="0"/>
              <a:t>10</a:t>
            </a:r>
            <a:endParaRPr lang="en-US" sz="3200" b="1" dirty="0"/>
          </a:p>
        </p:txBody>
      </p:sp>
    </p:spTree>
    <p:extLst>
      <p:ext uri="{BB962C8B-B14F-4D97-AF65-F5344CB8AC3E}">
        <p14:creationId xmlns:p14="http://schemas.microsoft.com/office/powerpoint/2010/main" val="7024787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l"/>
            <a:r>
              <a:rPr lang="en-US" sz="2800" b="1" dirty="0">
                <a:solidFill>
                  <a:schemeClr val="tx1"/>
                </a:solidFill>
              </a:rPr>
              <a:t>What are texts for in the </a:t>
            </a:r>
            <a:r>
              <a:rPr lang="en-US" sz="2800" b="1" dirty="0" smtClean="0">
                <a:solidFill>
                  <a:schemeClr val="tx1"/>
                </a:solidFill>
              </a:rPr>
              <a:t>classroom, then?</a:t>
            </a:r>
            <a:endParaRPr lang="en-US" sz="2800" b="1" dirty="0">
              <a:solidFill>
                <a:schemeClr val="tx1"/>
              </a:solidFill>
            </a:endParaRPr>
          </a:p>
        </p:txBody>
      </p:sp>
      <p:sp>
        <p:nvSpPr>
          <p:cNvPr id="39939" name="Rectangle 3"/>
          <p:cNvSpPr>
            <a:spLocks noGrp="1" noChangeArrowheads="1"/>
          </p:cNvSpPr>
          <p:nvPr>
            <p:ph type="body" idx="1"/>
          </p:nvPr>
        </p:nvSpPr>
        <p:spPr/>
        <p:txBody>
          <a:bodyPr/>
          <a:lstStyle/>
          <a:p>
            <a:r>
              <a:rPr lang="en-US" sz="2000" dirty="0"/>
              <a:t>Teach and learn </a:t>
            </a:r>
            <a:r>
              <a:rPr lang="en-US" sz="2000" dirty="0">
                <a:solidFill>
                  <a:srgbClr val="FF0000"/>
                </a:solidFill>
              </a:rPr>
              <a:t>useful </a:t>
            </a:r>
            <a:r>
              <a:rPr lang="en-US" sz="2000" dirty="0"/>
              <a:t>language</a:t>
            </a:r>
          </a:p>
          <a:p>
            <a:r>
              <a:rPr lang="en-US" sz="2000" dirty="0"/>
              <a:t>Generate </a:t>
            </a:r>
            <a:r>
              <a:rPr lang="en-US" sz="2000" dirty="0" smtClean="0"/>
              <a:t>discussion (incl. critical thinking and ‘academic skills’)</a:t>
            </a:r>
            <a:endParaRPr lang="en-US" sz="2000" dirty="0"/>
          </a:p>
          <a:p>
            <a:r>
              <a:rPr lang="en-US" sz="2000" dirty="0"/>
              <a:t>Teach more </a:t>
            </a:r>
            <a:r>
              <a:rPr lang="en-US" sz="2000" dirty="0" smtClean="0"/>
              <a:t>language</a:t>
            </a:r>
          </a:p>
          <a:p>
            <a:r>
              <a:rPr lang="en-US" sz="2000" dirty="0" smtClean="0"/>
              <a:t>Maybe teach content / culture / literary criticism etc. BUT with LANGUAGE.</a:t>
            </a:r>
          </a:p>
          <a:p>
            <a:pPr marL="0" indent="0">
              <a:buNone/>
            </a:pPr>
            <a:endParaRPr lang="en-US" sz="2000" dirty="0"/>
          </a:p>
          <a:p>
            <a:pPr marL="0" indent="0">
              <a:buNone/>
            </a:pPr>
            <a:endParaRPr lang="en-US" sz="2000" dirty="0"/>
          </a:p>
          <a:p>
            <a:pPr>
              <a:buFontTx/>
              <a:buNone/>
            </a:pPr>
            <a:endParaRPr lang="en-US" dirty="0"/>
          </a:p>
          <a:p>
            <a:endParaRPr lang="en-US" dirty="0"/>
          </a:p>
        </p:txBody>
      </p:sp>
    </p:spTree>
    <p:extLst>
      <p:ext uri="{BB962C8B-B14F-4D97-AF65-F5344CB8AC3E}">
        <p14:creationId xmlns:p14="http://schemas.microsoft.com/office/powerpoint/2010/main" val="31994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1772816"/>
            <a:ext cx="5976664" cy="1569660"/>
          </a:xfrm>
          <a:prstGeom prst="rect">
            <a:avLst/>
          </a:prstGeom>
          <a:noFill/>
        </p:spPr>
        <p:txBody>
          <a:bodyPr wrap="square" rtlCol="0">
            <a:spAutoFit/>
          </a:bodyPr>
          <a:lstStyle/>
          <a:p>
            <a:r>
              <a:rPr lang="en-US" sz="2400" b="1" dirty="0" smtClean="0"/>
              <a:t>One extra lesson</a:t>
            </a:r>
          </a:p>
          <a:p>
            <a:endParaRPr lang="en-US" dirty="0"/>
          </a:p>
          <a:p>
            <a:r>
              <a:rPr lang="en-US" dirty="0" smtClean="0"/>
              <a:t>The Russian experience! </a:t>
            </a:r>
          </a:p>
          <a:p>
            <a:r>
              <a:rPr lang="en-US" dirty="0" smtClean="0"/>
              <a:t>Don’t forget to treat the text as a text and something to be talked about. It’s not JUST a vehicle for language!</a:t>
            </a:r>
            <a:endParaRPr lang="en-US" dirty="0"/>
          </a:p>
        </p:txBody>
      </p:sp>
    </p:spTree>
    <p:extLst>
      <p:ext uri="{BB962C8B-B14F-4D97-AF65-F5344CB8AC3E}">
        <p14:creationId xmlns:p14="http://schemas.microsoft.com/office/powerpoint/2010/main" val="288332743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630" y="476672"/>
            <a:ext cx="6048672" cy="6080126"/>
          </a:xfrm>
          <a:prstGeom prst="rect">
            <a:avLst/>
          </a:prstGeom>
        </p:spPr>
        <p:txBody>
          <a:bodyPr wrap="square">
            <a:spAutoFit/>
          </a:bodyPr>
          <a:lstStyle/>
          <a:p>
            <a:pPr>
              <a:lnSpc>
                <a:spcPct val="90000"/>
              </a:lnSpc>
            </a:pPr>
            <a:r>
              <a:rPr lang="en-GB" sz="2400" dirty="0">
                <a:solidFill>
                  <a:srgbClr val="FF0000"/>
                </a:solidFill>
              </a:rPr>
              <a:t>Pre-listening task </a:t>
            </a:r>
            <a:endParaRPr lang="en-GB" sz="2400" dirty="0" smtClean="0">
              <a:solidFill>
                <a:srgbClr val="FF0000"/>
              </a:solidFill>
            </a:endParaRPr>
          </a:p>
          <a:p>
            <a:pPr>
              <a:lnSpc>
                <a:spcPct val="90000"/>
              </a:lnSpc>
            </a:pPr>
            <a:r>
              <a:rPr lang="en-GB" dirty="0" smtClean="0">
                <a:solidFill>
                  <a:srgbClr val="000000"/>
                </a:solidFill>
              </a:rPr>
              <a:t>YES to generate interest, but also to </a:t>
            </a:r>
            <a:r>
              <a:rPr lang="en-GB" b="1" dirty="0" smtClean="0">
                <a:solidFill>
                  <a:srgbClr val="000000"/>
                </a:solidFill>
              </a:rPr>
              <a:t>Teach</a:t>
            </a:r>
            <a:r>
              <a:rPr lang="en-GB" dirty="0" smtClean="0">
                <a:solidFill>
                  <a:srgbClr val="000000"/>
                </a:solidFill>
              </a:rPr>
              <a:t> vocabulary (ideally including some language from text)</a:t>
            </a:r>
          </a:p>
          <a:p>
            <a:pPr>
              <a:lnSpc>
                <a:spcPct val="90000"/>
              </a:lnSpc>
            </a:pPr>
            <a:endParaRPr lang="en-GB" dirty="0">
              <a:solidFill>
                <a:srgbClr val="FFFFFF"/>
              </a:solidFill>
            </a:endParaRPr>
          </a:p>
          <a:p>
            <a:pPr>
              <a:lnSpc>
                <a:spcPct val="90000"/>
              </a:lnSpc>
            </a:pPr>
            <a:r>
              <a:rPr lang="en-GB" sz="2400" dirty="0" smtClean="0">
                <a:solidFill>
                  <a:srgbClr val="FF0000"/>
                </a:solidFill>
              </a:rPr>
              <a:t>Simple ‘gist</a:t>
            </a:r>
            <a:r>
              <a:rPr lang="en-GB" sz="2400" dirty="0">
                <a:solidFill>
                  <a:srgbClr val="FF0000"/>
                </a:solidFill>
              </a:rPr>
              <a:t>’ </a:t>
            </a:r>
            <a:r>
              <a:rPr lang="en-GB" sz="2400" dirty="0" smtClean="0">
                <a:solidFill>
                  <a:srgbClr val="FF0000"/>
                </a:solidFill>
              </a:rPr>
              <a:t>task</a:t>
            </a:r>
            <a:endParaRPr lang="en-GB" sz="2400" dirty="0">
              <a:solidFill>
                <a:srgbClr val="FF0000"/>
              </a:solidFill>
            </a:endParaRPr>
          </a:p>
          <a:p>
            <a:pPr>
              <a:lnSpc>
                <a:spcPct val="90000"/>
              </a:lnSpc>
            </a:pPr>
            <a:r>
              <a:rPr lang="en-GB" dirty="0" smtClean="0">
                <a:solidFill>
                  <a:srgbClr val="000000"/>
                </a:solidFill>
              </a:rPr>
              <a:t>YES to process the whole text in a meaningful way, but also a first noticing of language / first step to automaticity</a:t>
            </a:r>
          </a:p>
          <a:p>
            <a:pPr>
              <a:lnSpc>
                <a:spcPct val="90000"/>
              </a:lnSpc>
            </a:pPr>
            <a:endParaRPr lang="en-GB" sz="2400" dirty="0" smtClean="0">
              <a:solidFill>
                <a:srgbClr val="FFFF00"/>
              </a:solidFill>
            </a:endParaRPr>
          </a:p>
          <a:p>
            <a:pPr>
              <a:lnSpc>
                <a:spcPct val="90000"/>
              </a:lnSpc>
            </a:pPr>
            <a:r>
              <a:rPr lang="en-GB" sz="2400" dirty="0" smtClean="0">
                <a:solidFill>
                  <a:srgbClr val="FF0000"/>
                </a:solidFill>
              </a:rPr>
              <a:t>Specific </a:t>
            </a:r>
            <a:r>
              <a:rPr lang="en-GB" sz="2400" dirty="0">
                <a:solidFill>
                  <a:srgbClr val="FF0000"/>
                </a:solidFill>
              </a:rPr>
              <a:t>comprehension tasks </a:t>
            </a:r>
            <a:r>
              <a:rPr lang="en-GB" sz="2400" dirty="0" smtClean="0">
                <a:solidFill>
                  <a:srgbClr val="FF0000"/>
                </a:solidFill>
              </a:rPr>
              <a:t>or skills </a:t>
            </a:r>
          </a:p>
          <a:p>
            <a:pPr>
              <a:lnSpc>
                <a:spcPct val="90000"/>
              </a:lnSpc>
            </a:pPr>
            <a:r>
              <a:rPr lang="en-GB" dirty="0" smtClean="0"/>
              <a:t>YES it could be to extract info / scan etc. BUT REALLY MUST have a language focus </a:t>
            </a:r>
            <a:r>
              <a:rPr lang="en-GB" b="1" dirty="0" smtClean="0"/>
              <a:t>TEACH new language </a:t>
            </a:r>
            <a:r>
              <a:rPr lang="en-GB" dirty="0" smtClean="0"/>
              <a:t>or notice new combinations. As you go through the answers treat it as a vocab task. Second step to automaticity.</a:t>
            </a:r>
          </a:p>
          <a:p>
            <a:pPr>
              <a:lnSpc>
                <a:spcPct val="90000"/>
              </a:lnSpc>
            </a:pPr>
            <a:endParaRPr lang="en-GB" dirty="0">
              <a:solidFill>
                <a:srgbClr val="FFFFFF"/>
              </a:solidFill>
            </a:endParaRPr>
          </a:p>
          <a:p>
            <a:pPr>
              <a:lnSpc>
                <a:spcPct val="90000"/>
              </a:lnSpc>
            </a:pPr>
            <a:r>
              <a:rPr lang="en-GB" sz="2400" dirty="0" smtClean="0">
                <a:solidFill>
                  <a:srgbClr val="FF0000"/>
                </a:solidFill>
              </a:rPr>
              <a:t>Language focus task</a:t>
            </a:r>
          </a:p>
          <a:p>
            <a:pPr>
              <a:lnSpc>
                <a:spcPct val="90000"/>
              </a:lnSpc>
            </a:pPr>
            <a:r>
              <a:rPr lang="en-GB" dirty="0" smtClean="0"/>
              <a:t>Focus on </a:t>
            </a:r>
            <a:r>
              <a:rPr lang="en-GB" b="1" dirty="0" smtClean="0"/>
              <a:t>Frequent Vocab </a:t>
            </a:r>
            <a:r>
              <a:rPr lang="en-GB" dirty="0" smtClean="0"/>
              <a:t>especially. There could be more than one task. New uses of ‘known’ language. Third or fourth step to automaticity. </a:t>
            </a:r>
          </a:p>
          <a:p>
            <a:pPr>
              <a:lnSpc>
                <a:spcPct val="90000"/>
              </a:lnSpc>
            </a:pPr>
            <a:endParaRPr lang="en-GB" dirty="0"/>
          </a:p>
          <a:p>
            <a:pPr>
              <a:lnSpc>
                <a:spcPct val="90000"/>
              </a:lnSpc>
            </a:pPr>
            <a:r>
              <a:rPr lang="en-GB" sz="2400" dirty="0" smtClean="0">
                <a:solidFill>
                  <a:srgbClr val="FF0000"/>
                </a:solidFill>
              </a:rPr>
              <a:t>Speaking about and around text</a:t>
            </a:r>
            <a:endParaRPr lang="en-GB" sz="2400" dirty="0">
              <a:solidFill>
                <a:srgbClr val="FF0000"/>
              </a:solidFill>
            </a:endParaRPr>
          </a:p>
          <a:p>
            <a:pPr>
              <a:lnSpc>
                <a:spcPct val="90000"/>
              </a:lnSpc>
            </a:pPr>
            <a:r>
              <a:rPr lang="en-GB" dirty="0" smtClean="0"/>
              <a:t>Opportunity to </a:t>
            </a:r>
            <a:r>
              <a:rPr lang="en-GB" b="1" dirty="0" smtClean="0"/>
              <a:t>practice language </a:t>
            </a:r>
            <a:r>
              <a:rPr lang="en-GB" dirty="0" smtClean="0"/>
              <a:t>and </a:t>
            </a:r>
            <a:r>
              <a:rPr lang="en-GB" b="1" dirty="0" smtClean="0"/>
              <a:t>teach more language</a:t>
            </a:r>
          </a:p>
          <a:p>
            <a:pPr>
              <a:lnSpc>
                <a:spcPct val="90000"/>
              </a:lnSpc>
            </a:pPr>
            <a:r>
              <a:rPr lang="en-GB" dirty="0" smtClean="0"/>
              <a:t>Critical thinking – may need language to be critical</a:t>
            </a:r>
            <a:endParaRPr lang="en-GB" dirty="0"/>
          </a:p>
        </p:txBody>
      </p:sp>
    </p:spTree>
    <p:extLst>
      <p:ext uri="{BB962C8B-B14F-4D97-AF65-F5344CB8AC3E}">
        <p14:creationId xmlns:p14="http://schemas.microsoft.com/office/powerpoint/2010/main" val="131297497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60648"/>
            <a:ext cx="8229600" cy="1143000"/>
          </a:xfrm>
        </p:spPr>
        <p:txBody>
          <a:bodyPr>
            <a:normAutofit/>
          </a:bodyPr>
          <a:lstStyle/>
          <a:p>
            <a:pPr algn="l"/>
            <a:r>
              <a:rPr lang="en-US" sz="2400" b="1" dirty="0" smtClean="0">
                <a:solidFill>
                  <a:srgbClr val="FF0000"/>
                </a:solidFill>
              </a:rPr>
              <a:t>Choosing or writing good texts. </a:t>
            </a:r>
            <a:endParaRPr lang="en-US" sz="2400" b="1" dirty="0">
              <a:solidFill>
                <a:srgbClr val="FF0000"/>
              </a:solidFill>
            </a:endParaRPr>
          </a:p>
        </p:txBody>
      </p:sp>
      <p:sp>
        <p:nvSpPr>
          <p:cNvPr id="41987" name="Rectangle 3"/>
          <p:cNvSpPr>
            <a:spLocks noGrp="1" noChangeArrowheads="1"/>
          </p:cNvSpPr>
          <p:nvPr>
            <p:ph type="body" idx="1"/>
          </p:nvPr>
        </p:nvSpPr>
        <p:spPr>
          <a:xfrm>
            <a:off x="685800" y="1981200"/>
            <a:ext cx="7924800" cy="4114800"/>
          </a:xfrm>
        </p:spPr>
        <p:txBody>
          <a:bodyPr>
            <a:normAutofit/>
          </a:bodyPr>
          <a:lstStyle/>
          <a:p>
            <a:r>
              <a:rPr lang="en-US" sz="2000" dirty="0" smtClean="0"/>
              <a:t>they are </a:t>
            </a:r>
            <a:r>
              <a:rPr lang="en-US" sz="2000" dirty="0"/>
              <a:t>about something and ideally cover a number of things which you can respond to.</a:t>
            </a:r>
            <a:endParaRPr lang="en-US" sz="2000" dirty="0" smtClean="0"/>
          </a:p>
          <a:p>
            <a:r>
              <a:rPr lang="en-US" sz="2000" dirty="0" smtClean="0"/>
              <a:t>they introduce </a:t>
            </a:r>
            <a:r>
              <a:rPr lang="en-US" sz="2000" dirty="0"/>
              <a:t>an alternative viewpoint to the Ss and T</a:t>
            </a:r>
            <a:r>
              <a:rPr lang="en-US" sz="2000" dirty="0" smtClean="0"/>
              <a:t>.</a:t>
            </a:r>
          </a:p>
          <a:p>
            <a:r>
              <a:rPr lang="en-US" sz="2000" dirty="0" smtClean="0"/>
              <a:t>they have </a:t>
            </a:r>
            <a:r>
              <a:rPr lang="en-US" sz="2000" dirty="0"/>
              <a:t>personal stories you can respond to.</a:t>
            </a:r>
            <a:endParaRPr lang="en-US" sz="2000" dirty="0" smtClean="0"/>
          </a:p>
          <a:p>
            <a:r>
              <a:rPr lang="en-US" sz="2000" dirty="0" smtClean="0"/>
              <a:t>they may </a:t>
            </a:r>
            <a:r>
              <a:rPr lang="en-US" sz="2000" dirty="0"/>
              <a:t>be funny , but not only funny.</a:t>
            </a:r>
            <a:endParaRPr lang="en-US" sz="2000" dirty="0" smtClean="0"/>
          </a:p>
          <a:p>
            <a:r>
              <a:rPr lang="en-US" sz="2000" dirty="0" smtClean="0"/>
              <a:t>they are authentic </a:t>
            </a:r>
            <a:r>
              <a:rPr lang="en-US" sz="2000" i="1" dirty="0" smtClean="0"/>
              <a:t>for the classroom </a:t>
            </a:r>
            <a:r>
              <a:rPr lang="en-US" sz="2000" dirty="0" smtClean="0"/>
              <a:t>not simply for native speakers.</a:t>
            </a:r>
          </a:p>
          <a:p>
            <a:r>
              <a:rPr lang="en-US" sz="2000" dirty="0" smtClean="0"/>
              <a:t>they are </a:t>
            </a:r>
            <a:r>
              <a:rPr lang="en-US" sz="2000" dirty="0"/>
              <a:t>full of re-useable language and are </a:t>
            </a:r>
            <a:r>
              <a:rPr lang="en-US" sz="2000" dirty="0" smtClean="0"/>
              <a:t>graded or supported.</a:t>
            </a:r>
          </a:p>
        </p:txBody>
      </p:sp>
    </p:spTree>
    <p:extLst>
      <p:ext uri="{BB962C8B-B14F-4D97-AF65-F5344CB8AC3E}">
        <p14:creationId xmlns:p14="http://schemas.microsoft.com/office/powerpoint/2010/main" val="15579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2204864"/>
            <a:ext cx="3816424" cy="1200328"/>
          </a:xfrm>
          <a:prstGeom prst="rect">
            <a:avLst/>
          </a:prstGeom>
          <a:noFill/>
        </p:spPr>
        <p:txBody>
          <a:bodyPr wrap="square" rtlCol="0">
            <a:spAutoFit/>
          </a:bodyPr>
          <a:lstStyle/>
          <a:p>
            <a:r>
              <a:rPr lang="en-US" sz="2400" b="1" dirty="0" smtClean="0"/>
              <a:t>Part 2;</a:t>
            </a:r>
          </a:p>
          <a:p>
            <a:r>
              <a:rPr lang="en-US" sz="2400" b="1" dirty="0" smtClean="0"/>
              <a:t>Vocab choice and pre-/post language focused tasks</a:t>
            </a:r>
          </a:p>
        </p:txBody>
      </p:sp>
    </p:spTree>
    <p:extLst>
      <p:ext uri="{BB962C8B-B14F-4D97-AF65-F5344CB8AC3E}">
        <p14:creationId xmlns:p14="http://schemas.microsoft.com/office/powerpoint/2010/main" val="1145659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4343400" cy="461665"/>
          </a:xfrm>
          <a:prstGeom prst="rect">
            <a:avLst/>
          </a:prstGeom>
          <a:noFill/>
        </p:spPr>
        <p:txBody>
          <a:bodyPr wrap="square" rtlCol="0">
            <a:spAutoFit/>
          </a:bodyPr>
          <a:lstStyle/>
          <a:p>
            <a:r>
              <a:rPr lang="en-US" sz="2400" b="1" dirty="0" smtClean="0"/>
              <a:t>Three groups of vocabulary</a:t>
            </a:r>
            <a:endParaRPr lang="en-US" sz="2400" b="1" dirty="0"/>
          </a:p>
        </p:txBody>
      </p:sp>
      <p:sp>
        <p:nvSpPr>
          <p:cNvPr id="3" name="TextBox 2"/>
          <p:cNvSpPr txBox="1"/>
          <p:nvPr/>
        </p:nvSpPr>
        <p:spPr>
          <a:xfrm>
            <a:off x="1028700" y="2228671"/>
            <a:ext cx="7086600" cy="1200328"/>
          </a:xfrm>
          <a:prstGeom prst="rect">
            <a:avLst/>
          </a:prstGeom>
          <a:noFill/>
        </p:spPr>
        <p:txBody>
          <a:bodyPr wrap="square" rtlCol="0">
            <a:spAutoFit/>
          </a:bodyPr>
          <a:lstStyle/>
          <a:p>
            <a:r>
              <a:rPr lang="en-US" sz="2400" dirty="0" smtClean="0"/>
              <a:t>1	Unusual words</a:t>
            </a:r>
          </a:p>
          <a:p>
            <a:r>
              <a:rPr lang="en-US" sz="2400" dirty="0" smtClean="0"/>
              <a:t>2	Topic related vocabulary / lexical set </a:t>
            </a:r>
          </a:p>
          <a:p>
            <a:r>
              <a:rPr lang="en-US" sz="2400" dirty="0" smtClean="0"/>
              <a:t>3	Other frequent language </a:t>
            </a:r>
          </a:p>
        </p:txBody>
      </p:sp>
    </p:spTree>
    <p:extLst>
      <p:ext uri="{BB962C8B-B14F-4D97-AF65-F5344CB8AC3E}">
        <p14:creationId xmlns:p14="http://schemas.microsoft.com/office/powerpoint/2010/main" val="387674804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492896"/>
            <a:ext cx="5184576" cy="1938992"/>
          </a:xfrm>
          <a:prstGeom prst="rect">
            <a:avLst/>
          </a:prstGeom>
          <a:noFill/>
        </p:spPr>
        <p:txBody>
          <a:bodyPr wrap="square" rtlCol="0">
            <a:spAutoFit/>
          </a:bodyPr>
          <a:lstStyle/>
          <a:p>
            <a:r>
              <a:rPr lang="en-US" sz="2400" b="1" dirty="0" smtClean="0"/>
              <a:t>Put words in bold into four groups:</a:t>
            </a:r>
          </a:p>
          <a:p>
            <a:r>
              <a:rPr lang="en-US" sz="2400" b="1" dirty="0" smtClean="0"/>
              <a:t>2500</a:t>
            </a:r>
          </a:p>
          <a:p>
            <a:r>
              <a:rPr lang="en-US" sz="2400" b="1" dirty="0" smtClean="0"/>
              <a:t>5000</a:t>
            </a:r>
          </a:p>
          <a:p>
            <a:r>
              <a:rPr lang="en-US" sz="2400" b="1" dirty="0" smtClean="0"/>
              <a:t>7500</a:t>
            </a:r>
          </a:p>
          <a:p>
            <a:r>
              <a:rPr lang="en-US" sz="2400" b="1" dirty="0" smtClean="0"/>
              <a:t>Off list</a:t>
            </a:r>
            <a:endParaRPr lang="en-US" sz="2400" b="1" dirty="0"/>
          </a:p>
        </p:txBody>
      </p:sp>
    </p:spTree>
    <p:extLst>
      <p:ext uri="{BB962C8B-B14F-4D97-AF65-F5344CB8AC3E}">
        <p14:creationId xmlns:p14="http://schemas.microsoft.com/office/powerpoint/2010/main" val="303553696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806476"/>
            <a:ext cx="5562600" cy="2862322"/>
          </a:xfrm>
          <a:prstGeom prst="rect">
            <a:avLst/>
          </a:prstGeom>
        </p:spPr>
        <p:txBody>
          <a:bodyPr wrap="square">
            <a:spAutoFit/>
          </a:bodyPr>
          <a:lstStyle/>
          <a:p>
            <a:r>
              <a:rPr lang="en-US" sz="2000" dirty="0" smtClean="0">
                <a:solidFill>
                  <a:srgbClr val="FF0000"/>
                </a:solidFill>
              </a:rPr>
              <a:t>century</a:t>
            </a:r>
            <a:r>
              <a:rPr lang="en-US" sz="2000" dirty="0" smtClean="0"/>
              <a:t>		</a:t>
            </a:r>
            <a:r>
              <a:rPr lang="en-US" sz="2000" dirty="0" smtClean="0">
                <a:solidFill>
                  <a:srgbClr val="FFFF00"/>
                </a:solidFill>
              </a:rPr>
              <a:t>fluent</a:t>
            </a:r>
            <a:r>
              <a:rPr lang="en-US" sz="2000" dirty="0" smtClean="0"/>
              <a:t>		</a:t>
            </a:r>
            <a:r>
              <a:rPr lang="en-US" sz="2000" dirty="0" smtClean="0">
                <a:solidFill>
                  <a:srgbClr val="FF0000"/>
                </a:solidFill>
              </a:rPr>
              <a:t>ability</a:t>
            </a:r>
            <a:r>
              <a:rPr lang="en-US" sz="2000" dirty="0" smtClean="0"/>
              <a:t>		</a:t>
            </a:r>
            <a:r>
              <a:rPr lang="en-US" sz="2000" dirty="0" smtClean="0">
                <a:solidFill>
                  <a:srgbClr val="FF0000"/>
                </a:solidFill>
              </a:rPr>
              <a:t>merely</a:t>
            </a:r>
            <a:endParaRPr lang="en-US" sz="2000" dirty="0" smtClean="0">
              <a:solidFill>
                <a:srgbClr val="FF6600"/>
              </a:solidFill>
            </a:endParaRPr>
          </a:p>
          <a:p>
            <a:r>
              <a:rPr lang="en-US" sz="2000" dirty="0" smtClean="0">
                <a:solidFill>
                  <a:srgbClr val="8EB4E3"/>
                </a:solidFill>
              </a:rPr>
              <a:t>priest</a:t>
            </a:r>
            <a:r>
              <a:rPr lang="en-US" sz="2000" dirty="0" smtClean="0"/>
              <a:t>		</a:t>
            </a:r>
            <a:r>
              <a:rPr lang="en-US" sz="2000" dirty="0" smtClean="0">
                <a:solidFill>
                  <a:srgbClr val="FF0000"/>
                </a:solidFill>
              </a:rPr>
              <a:t>basic</a:t>
            </a:r>
            <a:r>
              <a:rPr lang="en-US" sz="2000" dirty="0" smtClean="0"/>
              <a:t>		</a:t>
            </a:r>
            <a:r>
              <a:rPr lang="en-US" sz="2000" dirty="0" smtClean="0">
                <a:solidFill>
                  <a:srgbClr val="FF0000"/>
                </a:solidFill>
              </a:rPr>
              <a:t>unusual</a:t>
            </a:r>
            <a:r>
              <a:rPr lang="en-US" sz="2000" dirty="0" smtClean="0"/>
              <a:t>		</a:t>
            </a:r>
            <a:r>
              <a:rPr lang="en-US" sz="2000" dirty="0" smtClean="0">
                <a:solidFill>
                  <a:srgbClr val="FFFF00"/>
                </a:solidFill>
              </a:rPr>
              <a:t>parrot</a:t>
            </a:r>
          </a:p>
          <a:p>
            <a:r>
              <a:rPr lang="en-US" sz="2000" dirty="0" smtClean="0">
                <a:solidFill>
                  <a:srgbClr val="8EB4E3"/>
                </a:solidFill>
              </a:rPr>
              <a:t>legend</a:t>
            </a:r>
            <a:r>
              <a:rPr lang="en-US" sz="2000" dirty="0" smtClean="0"/>
              <a:t>		</a:t>
            </a:r>
            <a:r>
              <a:rPr lang="en-US" sz="2000" dirty="0" smtClean="0">
                <a:solidFill>
                  <a:srgbClr val="FF0000"/>
                </a:solidFill>
              </a:rPr>
              <a:t>suggest</a:t>
            </a:r>
            <a:r>
              <a:rPr lang="en-US" sz="2000" dirty="0" smtClean="0"/>
              <a:t>		</a:t>
            </a:r>
            <a:r>
              <a:rPr lang="en-US" sz="2000" dirty="0" smtClean="0">
                <a:solidFill>
                  <a:srgbClr val="8EB4E3"/>
                </a:solidFill>
              </a:rPr>
              <a:t>struggle</a:t>
            </a:r>
            <a:r>
              <a:rPr lang="en-US" sz="2000" dirty="0" smtClean="0"/>
              <a:t>		</a:t>
            </a:r>
            <a:r>
              <a:rPr lang="en-US" sz="2000" dirty="0" smtClean="0">
                <a:solidFill>
                  <a:srgbClr val="FF0000"/>
                </a:solidFill>
              </a:rPr>
              <a:t>according</a:t>
            </a:r>
          </a:p>
          <a:p>
            <a:r>
              <a:rPr lang="en-US" sz="2000" dirty="0" smtClean="0">
                <a:solidFill>
                  <a:srgbClr val="FFFF00"/>
                </a:solidFill>
              </a:rPr>
              <a:t>linguist</a:t>
            </a:r>
            <a:r>
              <a:rPr lang="en-US" sz="2000" dirty="0" smtClean="0"/>
              <a:t>		</a:t>
            </a:r>
            <a:r>
              <a:rPr lang="en-US" sz="2000" dirty="0" smtClean="0">
                <a:solidFill>
                  <a:srgbClr val="FF0000"/>
                </a:solidFill>
              </a:rPr>
              <a:t>pick up</a:t>
            </a:r>
            <a:r>
              <a:rPr lang="en-US" sz="2000" dirty="0" smtClean="0"/>
              <a:t>		</a:t>
            </a:r>
            <a:r>
              <a:rPr lang="en-US" sz="2000" dirty="0" smtClean="0">
                <a:solidFill>
                  <a:srgbClr val="FF0000"/>
                </a:solidFill>
              </a:rPr>
              <a:t>express</a:t>
            </a:r>
            <a:r>
              <a:rPr lang="en-US" sz="2000" dirty="0" smtClean="0"/>
              <a:t>		</a:t>
            </a:r>
            <a:r>
              <a:rPr lang="en-US" sz="2000" dirty="0" smtClean="0">
                <a:solidFill>
                  <a:srgbClr val="FF0000"/>
                </a:solidFill>
              </a:rPr>
              <a:t>author</a:t>
            </a:r>
          </a:p>
          <a:p>
            <a:r>
              <a:rPr lang="en-US" sz="2000" dirty="0" smtClean="0">
                <a:solidFill>
                  <a:srgbClr val="FFFF00"/>
                </a:solidFill>
              </a:rPr>
              <a:t>master</a:t>
            </a:r>
            <a:r>
              <a:rPr lang="en-US" sz="2000" dirty="0" smtClean="0">
                <a:solidFill>
                  <a:srgbClr val="FF6600"/>
                </a:solidFill>
              </a:rPr>
              <a:t>?</a:t>
            </a:r>
            <a:r>
              <a:rPr lang="en-US" sz="2000" dirty="0" smtClean="0"/>
              <a:t>		</a:t>
            </a:r>
            <a:r>
              <a:rPr lang="en-US" sz="2000" dirty="0" smtClean="0">
                <a:solidFill>
                  <a:srgbClr val="FF0000"/>
                </a:solidFill>
              </a:rPr>
              <a:t>far</a:t>
            </a:r>
            <a:r>
              <a:rPr lang="en-US" sz="2000" dirty="0" smtClean="0"/>
              <a:t>			</a:t>
            </a:r>
            <a:r>
              <a:rPr lang="en-US" sz="2000" dirty="0" smtClean="0">
                <a:solidFill>
                  <a:srgbClr val="8EB4E3"/>
                </a:solidFill>
              </a:rPr>
              <a:t>appreciate</a:t>
            </a:r>
            <a:r>
              <a:rPr lang="en-US" sz="2000" dirty="0" smtClean="0"/>
              <a:t>	</a:t>
            </a:r>
            <a:r>
              <a:rPr lang="en-US" sz="2000" dirty="0" smtClean="0">
                <a:solidFill>
                  <a:srgbClr val="FF0000"/>
                </a:solidFill>
              </a:rPr>
              <a:t>gift</a:t>
            </a:r>
          </a:p>
          <a:p>
            <a:r>
              <a:rPr lang="en-US" sz="2000" dirty="0" smtClean="0"/>
              <a:t>fluently		</a:t>
            </a:r>
            <a:r>
              <a:rPr lang="en-US" sz="2000" dirty="0" smtClean="0">
                <a:solidFill>
                  <a:srgbClr val="FF0000"/>
                </a:solidFill>
              </a:rPr>
              <a:t>high</a:t>
            </a:r>
            <a:r>
              <a:rPr lang="en-US" sz="2000" dirty="0" smtClean="0"/>
              <a:t>			</a:t>
            </a:r>
            <a:r>
              <a:rPr lang="en-US" sz="2000" dirty="0" smtClean="0">
                <a:solidFill>
                  <a:srgbClr val="8EB4E3"/>
                </a:solidFill>
              </a:rPr>
              <a:t>accent</a:t>
            </a:r>
            <a:r>
              <a:rPr lang="en-US" sz="2000" dirty="0" smtClean="0"/>
              <a:t>		</a:t>
            </a:r>
            <a:r>
              <a:rPr lang="en-US" sz="2000" dirty="0" smtClean="0">
                <a:solidFill>
                  <a:srgbClr val="FF0000"/>
                </a:solidFill>
              </a:rPr>
              <a:t>sufficient</a:t>
            </a:r>
          </a:p>
          <a:p>
            <a:r>
              <a:rPr lang="en-US" sz="2000" dirty="0" smtClean="0">
                <a:solidFill>
                  <a:srgbClr val="FF0000"/>
                </a:solidFill>
              </a:rPr>
              <a:t>perfectly	</a:t>
            </a:r>
            <a:r>
              <a:rPr lang="en-US" sz="2000" dirty="0" smtClean="0">
                <a:solidFill>
                  <a:srgbClr val="FFFF00"/>
                </a:solidFill>
              </a:rPr>
              <a:t>exaggerate</a:t>
            </a:r>
            <a:r>
              <a:rPr lang="en-US" sz="2000" dirty="0" smtClean="0">
                <a:solidFill>
                  <a:srgbClr val="FF6600"/>
                </a:solidFill>
              </a:rPr>
              <a:t>	</a:t>
            </a:r>
            <a:r>
              <a:rPr lang="en-US" sz="2000" dirty="0" smtClean="0">
                <a:solidFill>
                  <a:srgbClr val="FF0000"/>
                </a:solidFill>
              </a:rPr>
              <a:t>accurate		evidence</a:t>
            </a:r>
            <a:endParaRPr lang="en-US" sz="2000" dirty="0"/>
          </a:p>
          <a:p>
            <a:r>
              <a:rPr lang="en-US" sz="2000" dirty="0" smtClean="0">
                <a:solidFill>
                  <a:srgbClr val="FF0000"/>
                </a:solidFill>
              </a:rPr>
              <a:t>figure</a:t>
            </a:r>
            <a:r>
              <a:rPr lang="en-US" sz="2000" dirty="0" smtClean="0"/>
              <a:t>  		</a:t>
            </a:r>
            <a:r>
              <a:rPr lang="en-US" sz="2000" dirty="0" smtClean="0">
                <a:solidFill>
                  <a:srgbClr val="FF0000"/>
                </a:solidFill>
              </a:rPr>
              <a:t>report		</a:t>
            </a:r>
            <a:r>
              <a:rPr lang="en-US" sz="2000" dirty="0" smtClean="0">
                <a:solidFill>
                  <a:schemeClr val="bg2">
                    <a:lumMod val="40000"/>
                    <a:lumOff val="60000"/>
                  </a:schemeClr>
                </a:solidFill>
              </a:rPr>
              <a:t>grammar</a:t>
            </a:r>
            <a:r>
              <a:rPr lang="en-US" sz="2000" dirty="0" smtClean="0">
                <a:solidFill>
                  <a:srgbClr val="FF0000"/>
                </a:solidFill>
              </a:rPr>
              <a:t>	</a:t>
            </a:r>
            <a:r>
              <a:rPr lang="en-US" sz="2000" dirty="0" err="1" smtClean="0">
                <a:solidFill>
                  <a:srgbClr val="FFFFFF"/>
                </a:solidFill>
              </a:rPr>
              <a:t>hyperglot</a:t>
            </a:r>
            <a:endParaRPr lang="en-US" sz="2000" dirty="0" smtClean="0">
              <a:solidFill>
                <a:srgbClr val="FFFFFF"/>
              </a:solidFill>
            </a:endParaRPr>
          </a:p>
          <a:p>
            <a:r>
              <a:rPr lang="en-US" sz="2000" dirty="0" smtClean="0">
                <a:solidFill>
                  <a:srgbClr val="FF0000"/>
                </a:solidFill>
              </a:rPr>
              <a:t>properly</a:t>
            </a:r>
            <a:r>
              <a:rPr lang="en-US" dirty="0" smtClean="0"/>
              <a:t>	</a:t>
            </a:r>
            <a:endParaRPr lang="en-US" dirty="0"/>
          </a:p>
        </p:txBody>
      </p:sp>
    </p:spTree>
    <p:extLst>
      <p:ext uri="{BB962C8B-B14F-4D97-AF65-F5344CB8AC3E}">
        <p14:creationId xmlns:p14="http://schemas.microsoft.com/office/powerpoint/2010/main" val="372847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2372544" y="2636912"/>
            <a:ext cx="4104456" cy="1446550"/>
          </a:xfrm>
          <a:prstGeom prst="rect">
            <a:avLst/>
          </a:prstGeom>
        </p:spPr>
        <p:txBody>
          <a:bodyPr wrap="square">
            <a:spAutoFit/>
          </a:bodyPr>
          <a:lstStyle/>
          <a:p>
            <a:r>
              <a:rPr lang="en-US" sz="2200" dirty="0" smtClean="0"/>
              <a:t>I've </a:t>
            </a:r>
            <a:r>
              <a:rPr lang="en-US" sz="2200" dirty="0"/>
              <a:t>been -</a:t>
            </a:r>
            <a:r>
              <a:rPr lang="en-US" sz="2200" dirty="0" err="1"/>
              <a:t>ing</a:t>
            </a:r>
            <a:r>
              <a:rPr lang="en-US" sz="2200" dirty="0"/>
              <a:t> </a:t>
            </a:r>
            <a:endParaRPr lang="en-US" sz="2200" dirty="0" smtClean="0"/>
          </a:p>
          <a:p>
            <a:r>
              <a:rPr lang="en-US" sz="2200" dirty="0" smtClean="0"/>
              <a:t>to + noun</a:t>
            </a:r>
          </a:p>
          <a:p>
            <a:r>
              <a:rPr lang="en-US" sz="2200" dirty="0"/>
              <a:t>that + noun</a:t>
            </a:r>
          </a:p>
          <a:p>
            <a:r>
              <a:rPr lang="en-US" sz="2200" dirty="0" smtClean="0"/>
              <a:t>for + period of time</a:t>
            </a:r>
            <a:endParaRPr lang="en-US" sz="2200" dirty="0"/>
          </a:p>
        </p:txBody>
      </p:sp>
    </p:spTree>
    <p:extLst>
      <p:ext uri="{BB962C8B-B14F-4D97-AF65-F5344CB8AC3E}">
        <p14:creationId xmlns:p14="http://schemas.microsoft.com/office/powerpoint/2010/main" val="2086420961"/>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603647"/>
            <a:ext cx="2514600" cy="5632311"/>
          </a:xfrm>
          <a:prstGeom prst="rect">
            <a:avLst/>
          </a:prstGeom>
        </p:spPr>
        <p:txBody>
          <a:bodyPr wrap="square">
            <a:spAutoFit/>
          </a:bodyPr>
          <a:lstStyle/>
          <a:p>
            <a:r>
              <a:rPr lang="en-GB" sz="2000" dirty="0" smtClean="0"/>
              <a:t>far 			774</a:t>
            </a:r>
          </a:p>
          <a:p>
            <a:r>
              <a:rPr lang="en-GB" sz="2000" dirty="0" smtClean="0"/>
              <a:t>high 		641</a:t>
            </a:r>
          </a:p>
          <a:p>
            <a:r>
              <a:rPr lang="en-GB" sz="2000" dirty="0" smtClean="0"/>
              <a:t>report		406</a:t>
            </a:r>
          </a:p>
          <a:p>
            <a:r>
              <a:rPr lang="en-GB" sz="2000" dirty="0" smtClean="0"/>
              <a:t>suggest 		291</a:t>
            </a:r>
          </a:p>
          <a:p>
            <a:r>
              <a:rPr lang="en-GB" sz="2000" dirty="0" smtClean="0"/>
              <a:t>figure		288</a:t>
            </a:r>
          </a:p>
          <a:p>
            <a:r>
              <a:rPr lang="en-GB" sz="2000" dirty="0" smtClean="0"/>
              <a:t>century 		270		</a:t>
            </a:r>
          </a:p>
          <a:p>
            <a:r>
              <a:rPr lang="en-GB" sz="2000" dirty="0" smtClean="0"/>
              <a:t>evidence 	210		</a:t>
            </a:r>
          </a:p>
          <a:p>
            <a:r>
              <a:rPr lang="en-GB" sz="2000" dirty="0" smtClean="0"/>
              <a:t>according	180		</a:t>
            </a:r>
          </a:p>
          <a:p>
            <a:r>
              <a:rPr lang="en-GB" sz="2000" dirty="0" smtClean="0"/>
              <a:t>express 		141</a:t>
            </a:r>
          </a:p>
          <a:p>
            <a:r>
              <a:rPr lang="en-GB" sz="2000" dirty="0" smtClean="0"/>
              <a:t>basic		111</a:t>
            </a:r>
          </a:p>
          <a:p>
            <a:r>
              <a:rPr lang="en-GB" sz="2000" dirty="0" smtClean="0"/>
              <a:t>ability		103</a:t>
            </a:r>
          </a:p>
          <a:p>
            <a:r>
              <a:rPr lang="en-GB" sz="2000" dirty="0" smtClean="0"/>
              <a:t>master	 	85</a:t>
            </a:r>
          </a:p>
          <a:p>
            <a:r>
              <a:rPr lang="en-GB" sz="2000" dirty="0" smtClean="0"/>
              <a:t>struggle 		83	</a:t>
            </a:r>
          </a:p>
          <a:p>
            <a:r>
              <a:rPr lang="en-GB" sz="2000" dirty="0" smtClean="0"/>
              <a:t>merely 		76		</a:t>
            </a:r>
          </a:p>
          <a:p>
            <a:r>
              <a:rPr lang="en-GB" sz="2000" dirty="0" smtClean="0"/>
              <a:t>author 		69		</a:t>
            </a:r>
          </a:p>
          <a:p>
            <a:r>
              <a:rPr lang="en-GB" sz="2000" dirty="0" smtClean="0"/>
              <a:t>sufficient 	62</a:t>
            </a:r>
          </a:p>
          <a:p>
            <a:r>
              <a:rPr lang="en-GB" sz="2000" dirty="0"/>
              <a:t>pick up 		59 </a:t>
            </a:r>
          </a:p>
          <a:p>
            <a:endParaRPr lang="en-GB" sz="2000" dirty="0" smtClean="0"/>
          </a:p>
        </p:txBody>
      </p:sp>
      <p:sp>
        <p:nvSpPr>
          <p:cNvPr id="4" name="Rectangle 3"/>
          <p:cNvSpPr/>
          <p:nvPr/>
        </p:nvSpPr>
        <p:spPr>
          <a:xfrm>
            <a:off x="4648200" y="603647"/>
            <a:ext cx="2514600" cy="5016758"/>
          </a:xfrm>
          <a:prstGeom prst="rect">
            <a:avLst/>
          </a:prstGeom>
        </p:spPr>
        <p:txBody>
          <a:bodyPr wrap="square">
            <a:spAutoFit/>
          </a:bodyPr>
          <a:lstStyle/>
          <a:p>
            <a:r>
              <a:rPr lang="en-GB" sz="2000" dirty="0" smtClean="0"/>
              <a:t>properly		56</a:t>
            </a:r>
          </a:p>
          <a:p>
            <a:r>
              <a:rPr lang="en-GB" sz="2000" dirty="0" smtClean="0"/>
              <a:t>gift 			45		</a:t>
            </a:r>
          </a:p>
          <a:p>
            <a:r>
              <a:rPr lang="en-GB" sz="2000" dirty="0" smtClean="0"/>
              <a:t>appreciate 	44 </a:t>
            </a:r>
          </a:p>
          <a:p>
            <a:r>
              <a:rPr lang="en-GB" sz="2000" dirty="0" smtClean="0"/>
              <a:t>perfectly	44</a:t>
            </a:r>
          </a:p>
          <a:p>
            <a:r>
              <a:rPr lang="en-GB" sz="2000" dirty="0" smtClean="0"/>
              <a:t>unusual 		41</a:t>
            </a:r>
          </a:p>
          <a:p>
            <a:r>
              <a:rPr lang="en-GB" sz="2000" dirty="0" smtClean="0"/>
              <a:t>priest		32</a:t>
            </a:r>
          </a:p>
          <a:p>
            <a:r>
              <a:rPr lang="en-GB" sz="2000" dirty="0" smtClean="0"/>
              <a:t>accurate 	29	</a:t>
            </a:r>
          </a:p>
          <a:p>
            <a:r>
              <a:rPr lang="en-GB" sz="2000" dirty="0" smtClean="0"/>
              <a:t>grammar	25</a:t>
            </a:r>
          </a:p>
          <a:p>
            <a:r>
              <a:rPr lang="en-GB" sz="2000" dirty="0" smtClean="0"/>
              <a:t>accent		18</a:t>
            </a:r>
          </a:p>
          <a:p>
            <a:r>
              <a:rPr lang="en-GB" sz="2000" dirty="0" smtClean="0"/>
              <a:t>legend		16</a:t>
            </a:r>
          </a:p>
          <a:p>
            <a:r>
              <a:rPr lang="en-GB" sz="2000" dirty="0" smtClean="0"/>
              <a:t>exaggerate 	13  </a:t>
            </a:r>
          </a:p>
          <a:p>
            <a:r>
              <a:rPr lang="en-GB" sz="2000" dirty="0" smtClean="0"/>
              <a:t>parrot 		5</a:t>
            </a:r>
          </a:p>
          <a:p>
            <a:r>
              <a:rPr lang="en-GB" sz="2000" dirty="0" smtClean="0"/>
              <a:t>linguist		5</a:t>
            </a:r>
          </a:p>
          <a:p>
            <a:r>
              <a:rPr lang="en-GB" sz="2000" dirty="0" smtClean="0"/>
              <a:t>fluent		4 </a:t>
            </a:r>
          </a:p>
          <a:p>
            <a:r>
              <a:rPr lang="en-GB" sz="2000" dirty="0" smtClean="0"/>
              <a:t>fluently  		1</a:t>
            </a:r>
          </a:p>
          <a:p>
            <a:r>
              <a:rPr lang="en-GB" sz="2000" dirty="0" err="1" smtClean="0"/>
              <a:t>hyperglot</a:t>
            </a:r>
            <a:r>
              <a:rPr lang="en-GB" sz="2000" dirty="0" smtClean="0"/>
              <a:t>	-</a:t>
            </a:r>
            <a:endParaRPr lang="en-GB" sz="2000" dirty="0"/>
          </a:p>
        </p:txBody>
      </p:sp>
    </p:spTree>
    <p:extLst>
      <p:ext uri="{BB962C8B-B14F-4D97-AF65-F5344CB8AC3E}">
        <p14:creationId xmlns:p14="http://schemas.microsoft.com/office/powerpoint/2010/main" val="1641313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492896"/>
            <a:ext cx="5184576" cy="830997"/>
          </a:xfrm>
          <a:prstGeom prst="rect">
            <a:avLst/>
          </a:prstGeom>
          <a:noFill/>
        </p:spPr>
        <p:txBody>
          <a:bodyPr wrap="square" rtlCol="0">
            <a:spAutoFit/>
          </a:bodyPr>
          <a:lstStyle/>
          <a:p>
            <a:r>
              <a:rPr lang="en-US" sz="2400" b="1" dirty="0" smtClean="0"/>
              <a:t>List unusual words students probably don’t really need to remember</a:t>
            </a:r>
            <a:endParaRPr lang="en-US" sz="2400" b="1" dirty="0"/>
          </a:p>
        </p:txBody>
      </p:sp>
    </p:spTree>
    <p:extLst>
      <p:ext uri="{BB962C8B-B14F-4D97-AF65-F5344CB8AC3E}">
        <p14:creationId xmlns:p14="http://schemas.microsoft.com/office/powerpoint/2010/main" val="208399367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492896"/>
            <a:ext cx="5184576" cy="830997"/>
          </a:xfrm>
          <a:prstGeom prst="rect">
            <a:avLst/>
          </a:prstGeom>
          <a:noFill/>
        </p:spPr>
        <p:txBody>
          <a:bodyPr wrap="square" rtlCol="0">
            <a:spAutoFit/>
          </a:bodyPr>
          <a:lstStyle/>
          <a:p>
            <a:r>
              <a:rPr lang="en-US" sz="2400" b="1" dirty="0" smtClean="0"/>
              <a:t>List words that could form part of a lexical set</a:t>
            </a:r>
            <a:endParaRPr lang="en-US" sz="2400" b="1" dirty="0"/>
          </a:p>
        </p:txBody>
      </p:sp>
    </p:spTree>
    <p:extLst>
      <p:ext uri="{BB962C8B-B14F-4D97-AF65-F5344CB8AC3E}">
        <p14:creationId xmlns:p14="http://schemas.microsoft.com/office/powerpoint/2010/main" val="214399730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762000"/>
            <a:ext cx="4495800" cy="5632312"/>
          </a:xfrm>
          <a:prstGeom prst="rect">
            <a:avLst/>
          </a:prstGeom>
          <a:noFill/>
        </p:spPr>
        <p:txBody>
          <a:bodyPr wrap="square" rtlCol="0">
            <a:spAutoFit/>
          </a:bodyPr>
          <a:lstStyle/>
          <a:p>
            <a:r>
              <a:rPr lang="en-GB" dirty="0" smtClean="0"/>
              <a:t>learn / study / use a language</a:t>
            </a:r>
          </a:p>
          <a:p>
            <a:r>
              <a:rPr lang="en-GB" dirty="0" smtClean="0"/>
              <a:t>a language learner </a:t>
            </a:r>
          </a:p>
          <a:p>
            <a:r>
              <a:rPr lang="en-GB" dirty="0" smtClean="0"/>
              <a:t>a linguist</a:t>
            </a:r>
          </a:p>
          <a:p>
            <a:r>
              <a:rPr lang="en-GB" dirty="0" smtClean="0"/>
              <a:t>(have) an unusual talent (for languages)</a:t>
            </a:r>
          </a:p>
          <a:p>
            <a:r>
              <a:rPr lang="en-GB" dirty="0" err="1" smtClean="0"/>
              <a:t>hyperglots</a:t>
            </a:r>
            <a:endParaRPr lang="en-GB" dirty="0" smtClean="0"/>
          </a:p>
          <a:p>
            <a:r>
              <a:rPr lang="en-GB" dirty="0" smtClean="0"/>
              <a:t>speak 11 languages / fluently </a:t>
            </a:r>
          </a:p>
          <a:p>
            <a:r>
              <a:rPr lang="en-GB" dirty="0" smtClean="0"/>
              <a:t>master 30 languages</a:t>
            </a:r>
          </a:p>
          <a:p>
            <a:r>
              <a:rPr lang="en-GB" dirty="0" smtClean="0"/>
              <a:t>hold a basic conversation</a:t>
            </a:r>
          </a:p>
          <a:p>
            <a:r>
              <a:rPr lang="en-GB" dirty="0" smtClean="0"/>
              <a:t>picked up Ukrainian in just two weeks </a:t>
            </a:r>
          </a:p>
          <a:p>
            <a:r>
              <a:rPr lang="en-GB" dirty="0" smtClean="0"/>
              <a:t>how fluent (are you/)</a:t>
            </a:r>
          </a:p>
          <a:p>
            <a:r>
              <a:rPr lang="en-GB" dirty="0" smtClean="0"/>
              <a:t>struggle to express themselves in Italian</a:t>
            </a:r>
          </a:p>
          <a:p>
            <a:r>
              <a:rPr lang="en-GB" dirty="0" smtClean="0"/>
              <a:t>get by (in French)</a:t>
            </a:r>
          </a:p>
          <a:p>
            <a:r>
              <a:rPr lang="en-GB" dirty="0" smtClean="0"/>
              <a:t>a good accent </a:t>
            </a:r>
          </a:p>
          <a:p>
            <a:r>
              <a:rPr lang="en-GB" dirty="0" smtClean="0"/>
              <a:t>accurate grammar</a:t>
            </a:r>
          </a:p>
          <a:p>
            <a:endParaRPr lang="en-GB" dirty="0" smtClean="0"/>
          </a:p>
          <a:p>
            <a:r>
              <a:rPr lang="en-GB" dirty="0" smtClean="0"/>
              <a:t>learn words in context</a:t>
            </a:r>
          </a:p>
          <a:p>
            <a:r>
              <a:rPr lang="en-GB" dirty="0" smtClean="0"/>
              <a:t>make mistakes</a:t>
            </a:r>
          </a:p>
          <a:p>
            <a:r>
              <a:rPr lang="en-GB" dirty="0" smtClean="0"/>
              <a:t>give up </a:t>
            </a:r>
          </a:p>
          <a:p>
            <a:r>
              <a:rPr lang="en-GB" dirty="0" smtClean="0"/>
              <a:t>possess excellent memories </a:t>
            </a:r>
          </a:p>
          <a:p>
            <a:r>
              <a:rPr lang="en-GB" dirty="0" smtClean="0"/>
              <a:t>processing speech sounds</a:t>
            </a:r>
            <a:endParaRPr lang="en-US" dirty="0"/>
          </a:p>
        </p:txBody>
      </p:sp>
      <p:sp>
        <p:nvSpPr>
          <p:cNvPr id="3" name="TextBox 2"/>
          <p:cNvSpPr txBox="1"/>
          <p:nvPr/>
        </p:nvSpPr>
        <p:spPr>
          <a:xfrm>
            <a:off x="609600" y="762000"/>
            <a:ext cx="1828800" cy="830997"/>
          </a:xfrm>
          <a:prstGeom prst="rect">
            <a:avLst/>
          </a:prstGeom>
          <a:noFill/>
        </p:spPr>
        <p:txBody>
          <a:bodyPr wrap="square" rtlCol="0">
            <a:spAutoFit/>
          </a:bodyPr>
          <a:lstStyle/>
          <a:p>
            <a:r>
              <a:rPr lang="en-US" sz="2400" b="1" dirty="0" smtClean="0">
                <a:solidFill>
                  <a:srgbClr val="FF0000"/>
                </a:solidFill>
              </a:rPr>
              <a:t>Some topic</a:t>
            </a:r>
          </a:p>
          <a:p>
            <a:r>
              <a:rPr lang="en-US" sz="2400" b="1" dirty="0" smtClean="0">
                <a:solidFill>
                  <a:srgbClr val="FF0000"/>
                </a:solidFill>
              </a:rPr>
              <a:t>vocabulary</a:t>
            </a:r>
            <a:endParaRPr lang="en-US" sz="2400" b="1" dirty="0">
              <a:solidFill>
                <a:srgbClr val="FF0000"/>
              </a:solidFill>
            </a:endParaRPr>
          </a:p>
        </p:txBody>
      </p:sp>
    </p:spTree>
    <p:extLst>
      <p:ext uri="{BB962C8B-B14F-4D97-AF65-F5344CB8AC3E}">
        <p14:creationId xmlns:p14="http://schemas.microsoft.com/office/powerpoint/2010/main" val="5523022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4835" y="692696"/>
            <a:ext cx="6048672" cy="5997026"/>
          </a:xfrm>
          <a:prstGeom prst="rect">
            <a:avLst/>
          </a:prstGeom>
        </p:spPr>
        <p:txBody>
          <a:bodyPr wrap="square">
            <a:spAutoFit/>
          </a:bodyPr>
          <a:lstStyle/>
          <a:p>
            <a:pPr>
              <a:lnSpc>
                <a:spcPct val="90000"/>
              </a:lnSpc>
            </a:pPr>
            <a:r>
              <a:rPr lang="en-GB" sz="2400" dirty="0" smtClean="0">
                <a:solidFill>
                  <a:srgbClr val="FF0000"/>
                </a:solidFill>
              </a:rPr>
              <a:t>Exploiting this language at different points</a:t>
            </a:r>
          </a:p>
          <a:p>
            <a:pPr>
              <a:lnSpc>
                <a:spcPct val="90000"/>
              </a:lnSpc>
            </a:pPr>
            <a:endParaRPr lang="en-GB" sz="2400" dirty="0" smtClean="0">
              <a:solidFill>
                <a:srgbClr val="FF0000"/>
              </a:solidFill>
            </a:endParaRPr>
          </a:p>
          <a:p>
            <a:pPr>
              <a:lnSpc>
                <a:spcPct val="90000"/>
              </a:lnSpc>
            </a:pPr>
            <a:r>
              <a:rPr lang="en-GB" sz="2400" dirty="0" smtClean="0">
                <a:solidFill>
                  <a:srgbClr val="FF0000"/>
                </a:solidFill>
              </a:rPr>
              <a:t>Pre</a:t>
            </a:r>
            <a:r>
              <a:rPr lang="en-GB" sz="2400" dirty="0">
                <a:solidFill>
                  <a:srgbClr val="FF0000"/>
                </a:solidFill>
              </a:rPr>
              <a:t>-listening task </a:t>
            </a:r>
            <a:endParaRPr lang="en-GB" sz="2400" dirty="0" smtClean="0">
              <a:solidFill>
                <a:srgbClr val="FF0000"/>
              </a:solidFill>
            </a:endParaRPr>
          </a:p>
          <a:p>
            <a:pPr>
              <a:lnSpc>
                <a:spcPct val="90000"/>
              </a:lnSpc>
            </a:pPr>
            <a:r>
              <a:rPr lang="en-GB" dirty="0" smtClean="0">
                <a:solidFill>
                  <a:srgbClr val="000000"/>
                </a:solidFill>
              </a:rPr>
              <a:t>Teaching vocabulary / focus on language from text / generating interest</a:t>
            </a:r>
          </a:p>
          <a:p>
            <a:pPr>
              <a:lnSpc>
                <a:spcPct val="90000"/>
              </a:lnSpc>
            </a:pPr>
            <a:endParaRPr lang="en-GB" dirty="0">
              <a:solidFill>
                <a:srgbClr val="FFFFFF"/>
              </a:solidFill>
            </a:endParaRPr>
          </a:p>
          <a:p>
            <a:pPr>
              <a:lnSpc>
                <a:spcPct val="90000"/>
              </a:lnSpc>
            </a:pPr>
            <a:r>
              <a:rPr lang="en-GB" sz="2400" dirty="0" smtClean="0">
                <a:solidFill>
                  <a:srgbClr val="FF0000"/>
                </a:solidFill>
              </a:rPr>
              <a:t>Simple ‘gist</a:t>
            </a:r>
            <a:r>
              <a:rPr lang="en-GB" sz="2400" dirty="0">
                <a:solidFill>
                  <a:srgbClr val="FF0000"/>
                </a:solidFill>
              </a:rPr>
              <a:t>’ </a:t>
            </a:r>
            <a:r>
              <a:rPr lang="en-GB" sz="2400" dirty="0" smtClean="0">
                <a:solidFill>
                  <a:srgbClr val="FF0000"/>
                </a:solidFill>
              </a:rPr>
              <a:t>task</a:t>
            </a:r>
            <a:endParaRPr lang="en-GB" sz="2400" dirty="0">
              <a:solidFill>
                <a:srgbClr val="FF0000"/>
              </a:solidFill>
            </a:endParaRPr>
          </a:p>
          <a:p>
            <a:pPr>
              <a:lnSpc>
                <a:spcPct val="90000"/>
              </a:lnSpc>
            </a:pPr>
            <a:r>
              <a:rPr lang="en-GB" dirty="0" smtClean="0">
                <a:solidFill>
                  <a:srgbClr val="000000"/>
                </a:solidFill>
              </a:rPr>
              <a:t>First read. Processing text in a meaningful </a:t>
            </a:r>
            <a:r>
              <a:rPr lang="en-GB" dirty="0" err="1" smtClean="0">
                <a:solidFill>
                  <a:srgbClr val="000000"/>
                </a:solidFill>
              </a:rPr>
              <a:t>way.First</a:t>
            </a:r>
            <a:r>
              <a:rPr lang="en-GB" dirty="0" smtClean="0">
                <a:solidFill>
                  <a:srgbClr val="000000"/>
                </a:solidFill>
              </a:rPr>
              <a:t> noticing of language.</a:t>
            </a:r>
          </a:p>
          <a:p>
            <a:pPr>
              <a:lnSpc>
                <a:spcPct val="90000"/>
              </a:lnSpc>
            </a:pPr>
            <a:endParaRPr lang="en-GB" sz="2400" dirty="0" smtClean="0">
              <a:solidFill>
                <a:srgbClr val="FFFF00"/>
              </a:solidFill>
            </a:endParaRPr>
          </a:p>
          <a:p>
            <a:pPr>
              <a:lnSpc>
                <a:spcPct val="90000"/>
              </a:lnSpc>
            </a:pPr>
            <a:r>
              <a:rPr lang="en-GB" sz="2400" dirty="0" smtClean="0">
                <a:solidFill>
                  <a:srgbClr val="FF0000"/>
                </a:solidFill>
              </a:rPr>
              <a:t>Specific </a:t>
            </a:r>
            <a:r>
              <a:rPr lang="en-GB" sz="2400" dirty="0">
                <a:solidFill>
                  <a:srgbClr val="FF0000"/>
                </a:solidFill>
              </a:rPr>
              <a:t>comprehension tasks </a:t>
            </a:r>
            <a:r>
              <a:rPr lang="en-GB" sz="2400" dirty="0" smtClean="0">
                <a:solidFill>
                  <a:srgbClr val="FF0000"/>
                </a:solidFill>
              </a:rPr>
              <a:t>or skills </a:t>
            </a:r>
          </a:p>
          <a:p>
            <a:pPr>
              <a:lnSpc>
                <a:spcPct val="90000"/>
              </a:lnSpc>
            </a:pPr>
            <a:r>
              <a:rPr lang="en-GB" dirty="0" smtClean="0"/>
              <a:t>Second focus on language – treat comp / skill test as vocab noticing task</a:t>
            </a:r>
          </a:p>
          <a:p>
            <a:pPr>
              <a:lnSpc>
                <a:spcPct val="90000"/>
              </a:lnSpc>
            </a:pPr>
            <a:endParaRPr lang="en-GB" dirty="0">
              <a:solidFill>
                <a:srgbClr val="FFFFFF"/>
              </a:solidFill>
            </a:endParaRPr>
          </a:p>
          <a:p>
            <a:pPr>
              <a:lnSpc>
                <a:spcPct val="90000"/>
              </a:lnSpc>
            </a:pPr>
            <a:r>
              <a:rPr lang="en-GB" sz="2400" dirty="0" smtClean="0">
                <a:solidFill>
                  <a:srgbClr val="FF0000"/>
                </a:solidFill>
              </a:rPr>
              <a:t>Language focus task</a:t>
            </a:r>
          </a:p>
          <a:p>
            <a:pPr>
              <a:lnSpc>
                <a:spcPct val="90000"/>
              </a:lnSpc>
            </a:pPr>
            <a:r>
              <a:rPr lang="en-GB" dirty="0" smtClean="0"/>
              <a:t>Frequent vocab especially. New uses of ‘known’ language. Third read</a:t>
            </a:r>
          </a:p>
          <a:p>
            <a:pPr>
              <a:lnSpc>
                <a:spcPct val="90000"/>
              </a:lnSpc>
            </a:pPr>
            <a:endParaRPr lang="en-GB" dirty="0"/>
          </a:p>
          <a:p>
            <a:pPr>
              <a:lnSpc>
                <a:spcPct val="90000"/>
              </a:lnSpc>
            </a:pPr>
            <a:r>
              <a:rPr lang="en-GB" sz="2400" dirty="0" smtClean="0">
                <a:solidFill>
                  <a:srgbClr val="FF0000"/>
                </a:solidFill>
              </a:rPr>
              <a:t>Speaking about and around text</a:t>
            </a:r>
            <a:endParaRPr lang="en-GB" sz="2400" dirty="0">
              <a:solidFill>
                <a:srgbClr val="FF0000"/>
              </a:solidFill>
            </a:endParaRPr>
          </a:p>
          <a:p>
            <a:pPr>
              <a:lnSpc>
                <a:spcPct val="90000"/>
              </a:lnSpc>
            </a:pPr>
            <a:r>
              <a:rPr lang="en-GB" dirty="0" smtClean="0"/>
              <a:t>Opportunity to practice language and teach more language</a:t>
            </a:r>
          </a:p>
          <a:p>
            <a:pPr>
              <a:lnSpc>
                <a:spcPct val="90000"/>
              </a:lnSpc>
            </a:pPr>
            <a:r>
              <a:rPr lang="en-GB" dirty="0" smtClean="0"/>
              <a:t>Critical thinking – may need language to be critical</a:t>
            </a:r>
            <a:endParaRPr lang="en-GB" dirty="0"/>
          </a:p>
        </p:txBody>
      </p:sp>
    </p:spTree>
    <p:extLst>
      <p:ext uri="{BB962C8B-B14F-4D97-AF65-F5344CB8AC3E}">
        <p14:creationId xmlns:p14="http://schemas.microsoft.com/office/powerpoint/2010/main" val="38071794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556792"/>
            <a:ext cx="5688632" cy="3416320"/>
          </a:xfrm>
          <a:prstGeom prst="rect">
            <a:avLst/>
          </a:prstGeom>
          <a:noFill/>
        </p:spPr>
        <p:txBody>
          <a:bodyPr wrap="square" rtlCol="0">
            <a:spAutoFit/>
          </a:bodyPr>
          <a:lstStyle/>
          <a:p>
            <a:r>
              <a:rPr lang="en-US" b="1" dirty="0" smtClean="0"/>
              <a:t>Pre-listening task / Pre-teaching vocab</a:t>
            </a:r>
          </a:p>
          <a:p>
            <a:pPr marL="285750" indent="-285750">
              <a:buFont typeface="Arial"/>
              <a:buChar char="•"/>
            </a:pPr>
            <a:r>
              <a:rPr lang="en-US" dirty="0" smtClean="0"/>
              <a:t>Set of discussion questions related to the general topic of the text</a:t>
            </a:r>
          </a:p>
          <a:p>
            <a:pPr marL="285750" indent="-285750">
              <a:buFont typeface="Arial"/>
              <a:buChar char="•"/>
            </a:pPr>
            <a:r>
              <a:rPr lang="en-US" dirty="0"/>
              <a:t>Speaking task ranking </a:t>
            </a:r>
            <a:r>
              <a:rPr lang="en-US" dirty="0" smtClean="0"/>
              <a:t>ideas</a:t>
            </a:r>
          </a:p>
          <a:p>
            <a:pPr marL="285750" indent="-285750">
              <a:buFont typeface="Arial"/>
              <a:buChar char="•"/>
            </a:pPr>
            <a:r>
              <a:rPr lang="en-US" dirty="0" smtClean="0"/>
              <a:t>Teach </a:t>
            </a:r>
            <a:r>
              <a:rPr lang="en-US" dirty="0"/>
              <a:t>a vocabulary set +  discussion / </a:t>
            </a:r>
            <a:r>
              <a:rPr lang="en-US" dirty="0" smtClean="0"/>
              <a:t>practice</a:t>
            </a:r>
            <a:endParaRPr lang="en-US" dirty="0"/>
          </a:p>
          <a:p>
            <a:pPr marL="285750" indent="-285750">
              <a:buFont typeface="Arial"/>
              <a:buChar char="•"/>
            </a:pPr>
            <a:r>
              <a:rPr lang="en-US" dirty="0" smtClean="0"/>
              <a:t>Brainstorm ideas around a topic </a:t>
            </a:r>
          </a:p>
          <a:p>
            <a:pPr marL="285750" indent="-285750">
              <a:buFont typeface="Arial"/>
              <a:buChar char="•"/>
            </a:pPr>
            <a:r>
              <a:rPr lang="en-US" dirty="0" smtClean="0"/>
              <a:t>Find out what students already know about a topic</a:t>
            </a:r>
          </a:p>
          <a:p>
            <a:pPr marL="285750" indent="-285750">
              <a:buFont typeface="Arial"/>
              <a:buChar char="•"/>
            </a:pPr>
            <a:r>
              <a:rPr lang="en-US" dirty="0" smtClean="0"/>
              <a:t>Provide a glossary / give words and match to meanings</a:t>
            </a:r>
          </a:p>
          <a:p>
            <a:endParaRPr lang="en-US" dirty="0"/>
          </a:p>
          <a:p>
            <a:r>
              <a:rPr lang="en-US" dirty="0" smtClean="0"/>
              <a:t>Which do you do? Any other ideas? </a:t>
            </a:r>
          </a:p>
          <a:p>
            <a:r>
              <a:rPr lang="en-US" dirty="0" smtClean="0"/>
              <a:t>Some lead to / similar to prediction.</a:t>
            </a:r>
            <a:endParaRPr lang="en-US" dirty="0"/>
          </a:p>
          <a:p>
            <a:endParaRPr lang="en-US" dirty="0"/>
          </a:p>
        </p:txBody>
      </p:sp>
    </p:spTree>
    <p:extLst>
      <p:ext uri="{BB962C8B-B14F-4D97-AF65-F5344CB8AC3E}">
        <p14:creationId xmlns:p14="http://schemas.microsoft.com/office/powerpoint/2010/main" val="202666153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1844824"/>
            <a:ext cx="5760640" cy="3508653"/>
          </a:xfrm>
          <a:prstGeom prst="rect">
            <a:avLst/>
          </a:prstGeom>
          <a:noFill/>
        </p:spPr>
        <p:txBody>
          <a:bodyPr wrap="square" rtlCol="0">
            <a:spAutoFit/>
          </a:bodyPr>
          <a:lstStyle/>
          <a:p>
            <a:r>
              <a:rPr lang="en-US" sz="2400" b="1" dirty="0" smtClean="0">
                <a:solidFill>
                  <a:srgbClr val="FF0000"/>
                </a:solidFill>
              </a:rPr>
              <a:t>Predicting</a:t>
            </a:r>
            <a:r>
              <a:rPr lang="en-US" sz="2400" b="1" dirty="0" smtClean="0">
                <a:solidFill>
                  <a:srgbClr val="FFFF00"/>
                </a:solidFill>
              </a:rPr>
              <a:t>:</a:t>
            </a:r>
          </a:p>
          <a:p>
            <a:pPr marL="285750" indent="-285750">
              <a:buFont typeface="Arial"/>
              <a:buChar char="•"/>
            </a:pPr>
            <a:r>
              <a:rPr lang="en-US" dirty="0" smtClean="0"/>
              <a:t>Give general topic: how do the words and phrases relate</a:t>
            </a:r>
          </a:p>
          <a:p>
            <a:pPr marL="285750" indent="-285750">
              <a:buFont typeface="Arial"/>
              <a:buChar char="•"/>
            </a:pPr>
            <a:r>
              <a:rPr lang="en-US" dirty="0" smtClean="0"/>
              <a:t>Give title (and words): what do you think it’s about</a:t>
            </a:r>
          </a:p>
          <a:p>
            <a:pPr marL="285750" indent="-285750">
              <a:buFont typeface="Arial"/>
              <a:buChar char="•"/>
            </a:pPr>
            <a:r>
              <a:rPr lang="en-US" dirty="0" smtClean="0"/>
              <a:t>Give opening sentence or paragraph – how do you think it’ll continue?</a:t>
            </a:r>
          </a:p>
          <a:p>
            <a:pPr marL="285750" indent="-285750">
              <a:buFont typeface="Arial"/>
              <a:buChar char="•"/>
            </a:pPr>
            <a:r>
              <a:rPr lang="en-US" dirty="0" smtClean="0"/>
              <a:t>What do you know about X and Y?</a:t>
            </a:r>
          </a:p>
          <a:p>
            <a:endParaRPr lang="en-US" dirty="0"/>
          </a:p>
          <a:p>
            <a:r>
              <a:rPr lang="en-US" dirty="0" smtClean="0">
                <a:solidFill>
                  <a:srgbClr val="FF0000"/>
                </a:solidFill>
              </a:rPr>
              <a:t>What’s the aim of the prediction task?</a:t>
            </a:r>
          </a:p>
          <a:p>
            <a:r>
              <a:rPr lang="en-US" dirty="0" smtClean="0">
                <a:solidFill>
                  <a:srgbClr val="FF0000"/>
                </a:solidFill>
              </a:rPr>
              <a:t>How do you handle feedback?</a:t>
            </a:r>
          </a:p>
          <a:p>
            <a:r>
              <a:rPr lang="en-US" dirty="0" smtClean="0">
                <a:solidFill>
                  <a:srgbClr val="FF0000"/>
                </a:solidFill>
              </a:rPr>
              <a:t>First Reading task is … ?</a:t>
            </a:r>
          </a:p>
          <a:p>
            <a:r>
              <a:rPr lang="en-US" dirty="0" smtClean="0">
                <a:solidFill>
                  <a:srgbClr val="FF0000"/>
                </a:solidFill>
              </a:rPr>
              <a:t>How to do answers / give feedback after the reading?</a:t>
            </a:r>
          </a:p>
          <a:p>
            <a:endParaRPr lang="en-US" dirty="0"/>
          </a:p>
        </p:txBody>
      </p:sp>
    </p:spTree>
    <p:extLst>
      <p:ext uri="{BB962C8B-B14F-4D97-AF65-F5344CB8AC3E}">
        <p14:creationId xmlns:p14="http://schemas.microsoft.com/office/powerpoint/2010/main" val="50746161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132856"/>
            <a:ext cx="4104456" cy="2123658"/>
          </a:xfrm>
          <a:prstGeom prst="rect">
            <a:avLst/>
          </a:prstGeom>
          <a:noFill/>
        </p:spPr>
        <p:txBody>
          <a:bodyPr wrap="square" rtlCol="0">
            <a:spAutoFit/>
          </a:bodyPr>
          <a:lstStyle/>
          <a:p>
            <a:r>
              <a:rPr lang="en-US" sz="2400" b="1" dirty="0" smtClean="0">
                <a:solidFill>
                  <a:srgbClr val="FF0000"/>
                </a:solidFill>
              </a:rPr>
              <a:t>Other genuine gist tasks</a:t>
            </a:r>
          </a:p>
          <a:p>
            <a:r>
              <a:rPr lang="en-US" dirty="0" smtClean="0"/>
              <a:t>Read and see what you think</a:t>
            </a:r>
          </a:p>
          <a:p>
            <a:r>
              <a:rPr lang="en-US" dirty="0" smtClean="0"/>
              <a:t>Read and find out what happened</a:t>
            </a:r>
          </a:p>
          <a:p>
            <a:r>
              <a:rPr lang="en-US" dirty="0" smtClean="0"/>
              <a:t>Read and see what you learn</a:t>
            </a:r>
          </a:p>
          <a:p>
            <a:r>
              <a:rPr lang="en-US" dirty="0" smtClean="0"/>
              <a:t>Read and decide which is the best</a:t>
            </a:r>
            <a:endParaRPr lang="en-US" dirty="0"/>
          </a:p>
          <a:p>
            <a:r>
              <a:rPr lang="en-US" dirty="0" smtClean="0"/>
              <a:t>Read and tick what you agree with, cross what you disagree with</a:t>
            </a:r>
          </a:p>
        </p:txBody>
      </p:sp>
    </p:spTree>
    <p:extLst>
      <p:ext uri="{BB962C8B-B14F-4D97-AF65-F5344CB8AC3E}">
        <p14:creationId xmlns:p14="http://schemas.microsoft.com/office/powerpoint/2010/main" val="277258905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204864"/>
            <a:ext cx="5904656" cy="1200329"/>
          </a:xfrm>
          <a:prstGeom prst="rect">
            <a:avLst/>
          </a:prstGeom>
          <a:noFill/>
        </p:spPr>
        <p:txBody>
          <a:bodyPr wrap="square" rtlCol="0">
            <a:spAutoFit/>
          </a:bodyPr>
          <a:lstStyle/>
          <a:p>
            <a:r>
              <a:rPr lang="en-US" b="1" dirty="0" smtClean="0"/>
              <a:t>Decide what pre-reading / prediction / gist tasks you would do for the text.</a:t>
            </a:r>
          </a:p>
          <a:p>
            <a:endParaRPr lang="en-US" dirty="0"/>
          </a:p>
          <a:p>
            <a:endParaRPr lang="en-US" dirty="0"/>
          </a:p>
        </p:txBody>
      </p:sp>
    </p:spTree>
    <p:extLst>
      <p:ext uri="{BB962C8B-B14F-4D97-AF65-F5344CB8AC3E}">
        <p14:creationId xmlns:p14="http://schemas.microsoft.com/office/powerpoint/2010/main" val="37682269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35082"/>
            <a:ext cx="8001000"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Complete the sentences about using foreign languages with the words in the box.</a:t>
            </a:r>
            <a:endParaRPr lang="en-US" dirty="0" smtClean="0"/>
          </a:p>
          <a:p>
            <a:r>
              <a:rPr lang="en-US" dirty="0" smtClean="0"/>
              <a:t/>
            </a:r>
            <a:br>
              <a:rPr lang="en-US" dirty="0" smtClean="0"/>
            </a:br>
            <a:r>
              <a:rPr lang="en-US" dirty="0" smtClean="0"/>
              <a:t>accent         express        fluently            picked it up</a:t>
            </a:r>
          </a:p>
          <a:p>
            <a:r>
              <a:rPr lang="en-US" dirty="0" smtClean="0"/>
              <a:t>accurate     get by        mastering         struggled </a:t>
            </a:r>
          </a:p>
          <a:p>
            <a:r>
              <a:rPr lang="en-US" dirty="0" smtClean="0"/>
              <a:t/>
            </a:r>
            <a:br>
              <a:rPr lang="en-US" dirty="0" smtClean="0"/>
            </a:br>
            <a:r>
              <a:rPr lang="en-US" dirty="0" smtClean="0"/>
              <a:t>1 I’m not very .....  , but I can hold a conversation and make myself understood.</a:t>
            </a:r>
          </a:p>
          <a:p>
            <a:r>
              <a:rPr lang="en-US" dirty="0" smtClean="0"/>
              <a:t>2 I know the basics - enough to .....   when I’m </a:t>
            </a:r>
            <a:r>
              <a:rPr lang="en-US" dirty="0" err="1" smtClean="0"/>
              <a:t>travelling</a:t>
            </a:r>
            <a:r>
              <a:rPr lang="en-US" dirty="0" smtClean="0"/>
              <a:t> there.</a:t>
            </a:r>
          </a:p>
          <a:p>
            <a:r>
              <a:rPr lang="en-US" dirty="0" smtClean="0"/>
              <a:t>3 I really .....   with French when I was at school, so I just gave up.</a:t>
            </a:r>
          </a:p>
          <a:p>
            <a:r>
              <a:rPr lang="en-US" dirty="0" smtClean="0"/>
              <a:t>4 I get frustrated when I can’t .....   myself. </a:t>
            </a:r>
          </a:p>
          <a:p>
            <a:r>
              <a:rPr lang="en-US" dirty="0" smtClean="0"/>
              <a:t>5 I never went to class I just .....   from talking to people</a:t>
            </a:r>
          </a:p>
          <a:p>
            <a:r>
              <a:rPr lang="en-US" dirty="0" smtClean="0"/>
              <a:t>6 I’m a bit embarrassed to speak sometimes because I know I have a strong .....  .</a:t>
            </a:r>
          </a:p>
          <a:p>
            <a:r>
              <a:rPr lang="en-US" dirty="0" smtClean="0"/>
              <a:t>7 I grew up bilingual so I speak Spanish and Japanese .....  .</a:t>
            </a:r>
          </a:p>
          <a:p>
            <a:r>
              <a:rPr lang="en-US" dirty="0" smtClean="0"/>
              <a:t>8 I’m not interested in .....   the language, I just want to be able to read it for my job.</a:t>
            </a:r>
          </a:p>
        </p:txBody>
      </p:sp>
      <p:sp>
        <p:nvSpPr>
          <p:cNvPr id="3" name="TextBox 2"/>
          <p:cNvSpPr txBox="1"/>
          <p:nvPr/>
        </p:nvSpPr>
        <p:spPr>
          <a:xfrm>
            <a:off x="381000" y="5105400"/>
            <a:ext cx="8001000" cy="1200329"/>
          </a:xfrm>
          <a:prstGeom prst="rect">
            <a:avLst/>
          </a:prstGeom>
          <a:noFill/>
        </p:spPr>
        <p:txBody>
          <a:bodyPr wrap="square" rtlCol="0">
            <a:spAutoFit/>
          </a:bodyPr>
          <a:lstStyle/>
          <a:p>
            <a:r>
              <a:rPr lang="en-US" dirty="0" smtClean="0"/>
              <a:t/>
            </a:r>
            <a:br>
              <a:rPr lang="en-US" dirty="0" smtClean="0"/>
            </a:br>
            <a:r>
              <a:rPr lang="en-US" b="1" dirty="0" smtClean="0"/>
              <a:t>Discuss whether you think the sentences in Exercise 2 show a positive attitude to language learning or not. Explain your ideas. </a:t>
            </a:r>
            <a:endParaRPr lang="en-US" dirty="0" smtClean="0"/>
          </a:p>
          <a:p>
            <a:endParaRPr lang="en-US" dirty="0"/>
          </a:p>
        </p:txBody>
      </p:sp>
      <p:sp>
        <p:nvSpPr>
          <p:cNvPr id="4" name="TextBox 3"/>
          <p:cNvSpPr txBox="1"/>
          <p:nvPr/>
        </p:nvSpPr>
        <p:spPr>
          <a:xfrm>
            <a:off x="381000" y="304800"/>
            <a:ext cx="4191000" cy="738664"/>
          </a:xfrm>
          <a:prstGeom prst="rect">
            <a:avLst/>
          </a:prstGeom>
          <a:noFill/>
        </p:spPr>
        <p:txBody>
          <a:bodyPr wrap="square" rtlCol="0">
            <a:spAutoFit/>
          </a:bodyPr>
          <a:lstStyle/>
          <a:p>
            <a:r>
              <a:rPr lang="en-US" sz="2400" b="1" dirty="0" smtClean="0"/>
              <a:t>Practice teaching lexically: </a:t>
            </a:r>
          </a:p>
          <a:p>
            <a:r>
              <a:rPr lang="en-US" dirty="0" err="1" smtClean="0">
                <a:solidFill>
                  <a:srgbClr val="FF0000"/>
                </a:solidFill>
              </a:rPr>
              <a:t>Vocab</a:t>
            </a:r>
            <a:r>
              <a:rPr lang="en-US" dirty="0" smtClean="0">
                <a:solidFill>
                  <a:srgbClr val="FF0000"/>
                </a:solidFill>
              </a:rPr>
              <a:t> task!</a:t>
            </a:r>
            <a:endParaRPr lang="en-US" dirty="0">
              <a:solidFill>
                <a:srgbClr val="FF0000"/>
              </a:solidFill>
            </a:endParaRPr>
          </a:p>
        </p:txBody>
      </p:sp>
    </p:spTree>
    <p:extLst>
      <p:ext uri="{BB962C8B-B14F-4D97-AF65-F5344CB8AC3E}">
        <p14:creationId xmlns:p14="http://schemas.microsoft.com/office/powerpoint/2010/main" val="181493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1979712" y="2564904"/>
            <a:ext cx="5464382" cy="1785104"/>
          </a:xfrm>
          <a:prstGeom prst="rect">
            <a:avLst/>
          </a:prstGeom>
        </p:spPr>
        <p:txBody>
          <a:bodyPr wrap="none">
            <a:spAutoFit/>
          </a:bodyPr>
          <a:lstStyle/>
          <a:p>
            <a:r>
              <a:rPr lang="en-US" sz="2200" dirty="0" smtClean="0"/>
              <a:t>I’ve been wanting to see that film for ages</a:t>
            </a:r>
          </a:p>
          <a:p>
            <a:r>
              <a:rPr lang="en-US" sz="2200" dirty="0" smtClean="0"/>
              <a:t>I’ve been fancying to see that film for ages</a:t>
            </a:r>
          </a:p>
          <a:p>
            <a:r>
              <a:rPr lang="en-US" sz="2200" dirty="0"/>
              <a:t>I’ve been fancying </a:t>
            </a:r>
            <a:r>
              <a:rPr lang="en-US" sz="2200" dirty="0" smtClean="0"/>
              <a:t>seeing that </a:t>
            </a:r>
            <a:r>
              <a:rPr lang="en-US" sz="2200" dirty="0"/>
              <a:t>film for </a:t>
            </a:r>
            <a:r>
              <a:rPr lang="en-US" sz="2200" dirty="0" smtClean="0"/>
              <a:t>ages</a:t>
            </a:r>
          </a:p>
          <a:p>
            <a:r>
              <a:rPr lang="en-US" sz="2200" dirty="0" smtClean="0"/>
              <a:t>I’ve been anticipating seeing that film for ages</a:t>
            </a:r>
            <a:endParaRPr lang="en-US" sz="2200" dirty="0"/>
          </a:p>
          <a:p>
            <a:endParaRPr lang="en-US" sz="2200" dirty="0"/>
          </a:p>
        </p:txBody>
      </p:sp>
      <p:sp>
        <p:nvSpPr>
          <p:cNvPr id="4" name="TextBox 3"/>
          <p:cNvSpPr txBox="1"/>
          <p:nvPr/>
        </p:nvSpPr>
        <p:spPr>
          <a:xfrm>
            <a:off x="1979712" y="1556792"/>
            <a:ext cx="3888432" cy="461665"/>
          </a:xfrm>
          <a:prstGeom prst="rect">
            <a:avLst/>
          </a:prstGeom>
          <a:noFill/>
        </p:spPr>
        <p:txBody>
          <a:bodyPr wrap="square" rtlCol="0">
            <a:spAutoFit/>
          </a:bodyPr>
          <a:lstStyle/>
          <a:p>
            <a:r>
              <a:rPr lang="en-US" sz="2400" b="1" dirty="0" smtClean="0"/>
              <a:t>Grammar slots for any word?</a:t>
            </a:r>
            <a:endParaRPr lang="en-US" sz="2400" b="1" dirty="0"/>
          </a:p>
        </p:txBody>
      </p:sp>
    </p:spTree>
    <p:extLst>
      <p:ext uri="{BB962C8B-B14F-4D97-AF65-F5344CB8AC3E}">
        <p14:creationId xmlns:p14="http://schemas.microsoft.com/office/powerpoint/2010/main" val="1829492935"/>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136338"/>
            <a:ext cx="739140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Use some of the language in Exercise 2 to discuss these question.</a:t>
            </a:r>
          </a:p>
          <a:p>
            <a:endParaRPr lang="en-US" dirty="0" smtClean="0"/>
          </a:p>
          <a:p>
            <a:pPr fontAlgn="base">
              <a:buFont typeface="Arial"/>
              <a:buChar char="•"/>
            </a:pPr>
            <a:r>
              <a:rPr lang="en-US" dirty="0" smtClean="0"/>
              <a:t>  What languages have you studied?</a:t>
            </a:r>
          </a:p>
          <a:p>
            <a:pPr fontAlgn="base">
              <a:buFont typeface="Arial"/>
              <a:buChar char="•"/>
            </a:pPr>
            <a:r>
              <a:rPr lang="en-US" dirty="0" smtClean="0"/>
              <a:t>  What languages do you know at least a few words in? What can you say?</a:t>
            </a:r>
          </a:p>
          <a:p>
            <a:pPr fontAlgn="base">
              <a:buFont typeface="Arial"/>
              <a:buChar char="•"/>
            </a:pPr>
            <a:r>
              <a:rPr lang="en-US" dirty="0" smtClean="0"/>
              <a:t>  How did you learn? Do you use these languages now? How well do you know each one? </a:t>
            </a:r>
          </a:p>
          <a:p>
            <a:pPr fontAlgn="base">
              <a:buFont typeface="Arial"/>
              <a:buChar char="•"/>
            </a:pPr>
            <a:r>
              <a:rPr lang="en-US" dirty="0" smtClean="0"/>
              <a:t>  Could you use any of the words in Exercise 2 to describe other skills or abilities you have?</a:t>
            </a:r>
          </a:p>
          <a:p>
            <a:endParaRPr lang="en-US" dirty="0"/>
          </a:p>
        </p:txBody>
      </p:sp>
      <p:sp>
        <p:nvSpPr>
          <p:cNvPr id="3" name="TextBox 2"/>
          <p:cNvSpPr txBox="1"/>
          <p:nvPr/>
        </p:nvSpPr>
        <p:spPr>
          <a:xfrm>
            <a:off x="685800" y="685800"/>
            <a:ext cx="3886200" cy="769441"/>
          </a:xfrm>
          <a:prstGeom prst="rect">
            <a:avLst/>
          </a:prstGeom>
          <a:noFill/>
        </p:spPr>
        <p:txBody>
          <a:bodyPr wrap="square" rtlCol="0">
            <a:spAutoFit/>
          </a:bodyPr>
          <a:lstStyle/>
          <a:p>
            <a:r>
              <a:rPr lang="en-US" sz="2400" b="1" dirty="0" smtClean="0"/>
              <a:t>Practice teaching lexically: </a:t>
            </a:r>
          </a:p>
          <a:p>
            <a:r>
              <a:rPr lang="en-US" sz="2000" dirty="0" smtClean="0">
                <a:solidFill>
                  <a:srgbClr val="FF0000"/>
                </a:solidFill>
              </a:rPr>
              <a:t>speaking tasks and feedback</a:t>
            </a:r>
            <a:endParaRPr lang="en-US" sz="2000" dirty="0">
              <a:solidFill>
                <a:srgbClr val="FF0000"/>
              </a:solidFill>
            </a:endParaRPr>
          </a:p>
        </p:txBody>
      </p:sp>
    </p:spTree>
    <p:extLst>
      <p:ext uri="{BB962C8B-B14F-4D97-AF65-F5344CB8AC3E}">
        <p14:creationId xmlns:p14="http://schemas.microsoft.com/office/powerpoint/2010/main" val="1567367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828800"/>
            <a:ext cx="7315200" cy="2308324"/>
          </a:xfrm>
          <a:prstGeom prst="rect">
            <a:avLst/>
          </a:prstGeom>
          <a:noFill/>
        </p:spPr>
        <p:txBody>
          <a:bodyPr wrap="square" rtlCol="0">
            <a:spAutoFit/>
          </a:bodyPr>
          <a:lstStyle/>
          <a:p>
            <a:r>
              <a:rPr lang="en-US" b="1" dirty="0" smtClean="0"/>
              <a:t>You are going to read an article about the man in the picture and </a:t>
            </a:r>
            <a:r>
              <a:rPr lang="en-US" b="1" dirty="0" err="1" smtClean="0">
                <a:solidFill>
                  <a:srgbClr val="FF0000"/>
                </a:solidFill>
              </a:rPr>
              <a:t>hyperglots</a:t>
            </a:r>
            <a:r>
              <a:rPr lang="en-US" b="1" dirty="0" smtClean="0">
                <a:solidFill>
                  <a:srgbClr val="FF0000"/>
                </a:solidFill>
              </a:rPr>
              <a:t> </a:t>
            </a:r>
            <a:r>
              <a:rPr lang="en-US" b="1" dirty="0" smtClean="0"/>
              <a:t>- people who speak many languages. </a:t>
            </a:r>
          </a:p>
          <a:p>
            <a:r>
              <a:rPr lang="en-US" b="1" dirty="0" smtClean="0"/>
              <a:t>Discuss how the words and numbers below might be connected to the man and </a:t>
            </a:r>
            <a:r>
              <a:rPr lang="en-US" b="1" dirty="0" err="1" smtClean="0"/>
              <a:t>hyperglots</a:t>
            </a:r>
            <a:r>
              <a:rPr lang="en-US" b="1" dirty="0" smtClean="0"/>
              <a:t>. Then read to find out if you were right.</a:t>
            </a:r>
            <a:endParaRPr lang="en-US" dirty="0" smtClean="0"/>
          </a:p>
          <a:p>
            <a:r>
              <a:rPr lang="en-US" dirty="0" smtClean="0"/>
              <a:t/>
            </a:r>
            <a:br>
              <a:rPr lang="en-US" dirty="0" smtClean="0"/>
            </a:br>
            <a:r>
              <a:rPr lang="en-US" dirty="0" smtClean="0"/>
              <a:t>72        		a parrot       	 	</a:t>
            </a:r>
            <a:r>
              <a:rPr lang="en-US" dirty="0" err="1" smtClean="0"/>
              <a:t>globalisation</a:t>
            </a:r>
            <a:r>
              <a:rPr lang="en-US" dirty="0" smtClean="0"/>
              <a:t>       	10,000</a:t>
            </a:r>
          </a:p>
          <a:p>
            <a:r>
              <a:rPr lang="en-US" dirty="0" smtClean="0"/>
              <a:t>two weeks     	translator        		genes            		mistakes</a:t>
            </a:r>
          </a:p>
          <a:p>
            <a:endParaRPr lang="en-US" dirty="0"/>
          </a:p>
        </p:txBody>
      </p:sp>
    </p:spTree>
    <p:extLst>
      <p:ext uri="{BB962C8B-B14F-4D97-AF65-F5344CB8AC3E}">
        <p14:creationId xmlns:p14="http://schemas.microsoft.com/office/powerpoint/2010/main" val="171680865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564904"/>
            <a:ext cx="3744416" cy="830997"/>
          </a:xfrm>
          <a:prstGeom prst="rect">
            <a:avLst/>
          </a:prstGeom>
          <a:noFill/>
        </p:spPr>
        <p:txBody>
          <a:bodyPr wrap="square" rtlCol="0">
            <a:spAutoFit/>
          </a:bodyPr>
          <a:lstStyle/>
          <a:p>
            <a:r>
              <a:rPr lang="en-US" sz="2400" b="1" dirty="0" smtClean="0"/>
              <a:t>Part 3:</a:t>
            </a:r>
          </a:p>
          <a:p>
            <a:r>
              <a:rPr lang="en-US" sz="2400" b="1" dirty="0" smtClean="0"/>
              <a:t>Comprehension questions</a:t>
            </a:r>
            <a:endParaRPr lang="en-US" sz="2400" b="1" dirty="0"/>
          </a:p>
        </p:txBody>
      </p:sp>
    </p:spTree>
    <p:extLst>
      <p:ext uri="{BB962C8B-B14F-4D97-AF65-F5344CB8AC3E}">
        <p14:creationId xmlns:p14="http://schemas.microsoft.com/office/powerpoint/2010/main" val="7402563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2208395"/>
            <a:ext cx="4896544" cy="830997"/>
          </a:xfrm>
          <a:prstGeom prst="rect">
            <a:avLst/>
          </a:prstGeom>
          <a:noFill/>
        </p:spPr>
        <p:txBody>
          <a:bodyPr wrap="square" rtlCol="0">
            <a:spAutoFit/>
          </a:bodyPr>
          <a:lstStyle/>
          <a:p>
            <a:r>
              <a:rPr lang="en-US" sz="2400" dirty="0" smtClean="0"/>
              <a:t>How many different comprehension tasks can you think of? </a:t>
            </a:r>
            <a:endParaRPr lang="en-US" sz="2400" dirty="0"/>
          </a:p>
        </p:txBody>
      </p:sp>
    </p:spTree>
    <p:extLst>
      <p:ext uri="{BB962C8B-B14F-4D97-AF65-F5344CB8AC3E}">
        <p14:creationId xmlns:p14="http://schemas.microsoft.com/office/powerpoint/2010/main" val="367845064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436" y="1268760"/>
            <a:ext cx="5856932" cy="4524316"/>
          </a:xfrm>
          <a:prstGeom prst="rect">
            <a:avLst/>
          </a:prstGeom>
          <a:noFill/>
        </p:spPr>
        <p:txBody>
          <a:bodyPr wrap="square" rtlCol="0">
            <a:spAutoFit/>
          </a:bodyPr>
          <a:lstStyle/>
          <a:p>
            <a:r>
              <a:rPr lang="en-US" dirty="0" smtClean="0">
                <a:solidFill>
                  <a:srgbClr val="FF0000"/>
                </a:solidFill>
              </a:rPr>
              <a:t>What’s good / bad about in terms of:</a:t>
            </a:r>
          </a:p>
          <a:p>
            <a:r>
              <a:rPr lang="en-US" dirty="0">
                <a:solidFill>
                  <a:srgbClr val="FF0000"/>
                </a:solidFill>
              </a:rPr>
              <a:t>–</a:t>
            </a:r>
            <a:r>
              <a:rPr lang="en-US" dirty="0" smtClean="0">
                <a:solidFill>
                  <a:srgbClr val="FF0000"/>
                </a:solidFill>
              </a:rPr>
              <a:t> writing them</a:t>
            </a:r>
          </a:p>
          <a:p>
            <a:r>
              <a:rPr lang="en-US" dirty="0" smtClean="0">
                <a:solidFill>
                  <a:srgbClr val="FF0000"/>
                </a:solidFill>
              </a:rPr>
              <a:t>– getting feedback</a:t>
            </a:r>
          </a:p>
          <a:p>
            <a:endParaRPr lang="en-US" dirty="0"/>
          </a:p>
          <a:p>
            <a:pPr marL="285750" indent="-285750">
              <a:buFont typeface="Arial"/>
              <a:buChar char="•"/>
            </a:pPr>
            <a:r>
              <a:rPr lang="en-US" dirty="0" smtClean="0"/>
              <a:t>Open questions – Why did … / what did …?</a:t>
            </a:r>
          </a:p>
          <a:p>
            <a:pPr marL="285750" indent="-285750">
              <a:buFont typeface="Arial"/>
              <a:buChar char="•"/>
            </a:pPr>
            <a:r>
              <a:rPr lang="en-US" dirty="0" smtClean="0"/>
              <a:t>Multi-choice</a:t>
            </a:r>
          </a:p>
          <a:p>
            <a:pPr marL="285750" indent="-285750">
              <a:buFont typeface="Arial"/>
              <a:buChar char="•"/>
            </a:pPr>
            <a:r>
              <a:rPr lang="en-US" dirty="0" smtClean="0"/>
              <a:t>T/F</a:t>
            </a:r>
          </a:p>
          <a:p>
            <a:pPr marL="285750" indent="-285750">
              <a:buFont typeface="Arial"/>
              <a:buChar char="•"/>
            </a:pPr>
            <a:r>
              <a:rPr lang="en-US" dirty="0" smtClean="0"/>
              <a:t>T/F/Not mentioned</a:t>
            </a:r>
          </a:p>
          <a:p>
            <a:pPr marL="285750" indent="-285750">
              <a:buFont typeface="Arial"/>
              <a:buChar char="•"/>
            </a:pPr>
            <a:r>
              <a:rPr lang="en-US" dirty="0" smtClean="0"/>
              <a:t>Multi-match sentences to selection of people, places, books etc.</a:t>
            </a:r>
          </a:p>
          <a:p>
            <a:pPr marL="285750" indent="-285750">
              <a:buFont typeface="Arial"/>
              <a:buChar char="•"/>
            </a:pPr>
            <a:r>
              <a:rPr lang="en-US" dirty="0" smtClean="0"/>
              <a:t>Match the headings to the paragraph</a:t>
            </a:r>
          </a:p>
          <a:p>
            <a:pPr marL="285750" indent="-285750">
              <a:buFont typeface="Arial"/>
              <a:buChar char="•"/>
            </a:pPr>
            <a:r>
              <a:rPr lang="en-US" dirty="0" smtClean="0"/>
              <a:t>Which sentences best </a:t>
            </a:r>
            <a:r>
              <a:rPr lang="en-US" dirty="0" err="1" smtClean="0"/>
              <a:t>summarise</a:t>
            </a:r>
            <a:r>
              <a:rPr lang="en-US" dirty="0" smtClean="0"/>
              <a:t> what the writer says</a:t>
            </a:r>
          </a:p>
          <a:p>
            <a:pPr marL="285750" indent="-285750">
              <a:buFont typeface="Arial"/>
              <a:buChar char="•"/>
            </a:pPr>
            <a:r>
              <a:rPr lang="en-US" dirty="0" smtClean="0"/>
              <a:t>List the reasons given for X.</a:t>
            </a:r>
          </a:p>
          <a:p>
            <a:pPr marL="285750" indent="-285750">
              <a:buFont typeface="Arial"/>
              <a:buChar char="•"/>
            </a:pPr>
            <a:r>
              <a:rPr lang="en-US" dirty="0" smtClean="0"/>
              <a:t>Find examples of ….</a:t>
            </a:r>
          </a:p>
          <a:p>
            <a:pPr marL="285750" indent="-285750">
              <a:buFont typeface="Arial"/>
              <a:buChar char="•"/>
            </a:pPr>
            <a:r>
              <a:rPr lang="en-US" dirty="0" smtClean="0"/>
              <a:t>What evidence is given to support x</a:t>
            </a:r>
          </a:p>
          <a:p>
            <a:pPr marL="285750" indent="-285750">
              <a:buFont typeface="Arial"/>
              <a:buChar char="•"/>
            </a:pPr>
            <a:r>
              <a:rPr lang="en-US" dirty="0" smtClean="0"/>
              <a:t>Why does the author mention X</a:t>
            </a:r>
          </a:p>
        </p:txBody>
      </p:sp>
    </p:spTree>
    <p:extLst>
      <p:ext uri="{BB962C8B-B14F-4D97-AF65-F5344CB8AC3E}">
        <p14:creationId xmlns:p14="http://schemas.microsoft.com/office/powerpoint/2010/main" val="187711490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5488" y="1844824"/>
            <a:ext cx="4608512" cy="2554545"/>
          </a:xfrm>
          <a:prstGeom prst="rect">
            <a:avLst/>
          </a:prstGeom>
        </p:spPr>
        <p:txBody>
          <a:bodyPr wrap="square">
            <a:spAutoFit/>
          </a:bodyPr>
          <a:lstStyle/>
          <a:p>
            <a:r>
              <a:rPr lang="en-US" sz="1600" dirty="0" smtClean="0">
                <a:solidFill>
                  <a:srgbClr val="FF0000"/>
                </a:solidFill>
              </a:rPr>
              <a:t>Develop scanning </a:t>
            </a:r>
            <a:r>
              <a:rPr lang="en-US" sz="1600" dirty="0">
                <a:solidFill>
                  <a:srgbClr val="FF0000"/>
                </a:solidFill>
              </a:rPr>
              <a:t>reading </a:t>
            </a:r>
            <a:r>
              <a:rPr lang="en-US" sz="1600" dirty="0" smtClean="0">
                <a:solidFill>
                  <a:srgbClr val="FF0000"/>
                </a:solidFill>
              </a:rPr>
              <a:t>skills.</a:t>
            </a:r>
          </a:p>
          <a:p>
            <a:r>
              <a:rPr lang="en-US" sz="1600" dirty="0" smtClean="0">
                <a:solidFill>
                  <a:srgbClr val="FF0000"/>
                </a:solidFill>
              </a:rPr>
              <a:t>Focus on vocabulary / grammar. </a:t>
            </a:r>
          </a:p>
          <a:p>
            <a:r>
              <a:rPr lang="en-US" sz="1600" dirty="0" smtClean="0">
                <a:solidFill>
                  <a:srgbClr val="FF0000"/>
                </a:solidFill>
              </a:rPr>
              <a:t>As </a:t>
            </a:r>
            <a:r>
              <a:rPr lang="en-US" sz="1600" dirty="0">
                <a:solidFill>
                  <a:srgbClr val="FF0000"/>
                </a:solidFill>
              </a:rPr>
              <a:t>a model for </a:t>
            </a:r>
            <a:r>
              <a:rPr lang="en-US" sz="1600" dirty="0" smtClean="0">
                <a:solidFill>
                  <a:srgbClr val="FF0000"/>
                </a:solidFill>
              </a:rPr>
              <a:t>writing / develop writing skills.</a:t>
            </a:r>
            <a:endParaRPr lang="en-US" sz="1600" dirty="0">
              <a:solidFill>
                <a:srgbClr val="FF0000"/>
              </a:solidFill>
            </a:endParaRPr>
          </a:p>
          <a:p>
            <a:r>
              <a:rPr lang="en-US" sz="1600" dirty="0">
                <a:solidFill>
                  <a:srgbClr val="FF0000"/>
                </a:solidFill>
              </a:rPr>
              <a:t>To develop an understanding of  discourse / </a:t>
            </a:r>
            <a:r>
              <a:rPr lang="en-US" sz="1600" dirty="0" smtClean="0">
                <a:solidFill>
                  <a:srgbClr val="FF0000"/>
                </a:solidFill>
              </a:rPr>
              <a:t>genre.</a:t>
            </a:r>
            <a:endParaRPr lang="en-US" sz="1600" dirty="0">
              <a:solidFill>
                <a:srgbClr val="FF0000"/>
              </a:solidFill>
            </a:endParaRPr>
          </a:p>
          <a:p>
            <a:r>
              <a:rPr lang="en-US" sz="1600" dirty="0">
                <a:solidFill>
                  <a:srgbClr val="FF0000"/>
                </a:solidFill>
              </a:rPr>
              <a:t>Develop critical thinking </a:t>
            </a:r>
            <a:r>
              <a:rPr lang="en-US" sz="1600" dirty="0" smtClean="0">
                <a:solidFill>
                  <a:srgbClr val="FF0000"/>
                </a:solidFill>
              </a:rPr>
              <a:t>skills.</a:t>
            </a:r>
            <a:endParaRPr lang="en-US" sz="1600" dirty="0">
              <a:solidFill>
                <a:srgbClr val="FF0000"/>
              </a:solidFill>
            </a:endParaRPr>
          </a:p>
          <a:p>
            <a:r>
              <a:rPr lang="en-US" sz="1600" dirty="0">
                <a:solidFill>
                  <a:srgbClr val="FF0000"/>
                </a:solidFill>
              </a:rPr>
              <a:t>Provide insight into British </a:t>
            </a:r>
            <a:r>
              <a:rPr lang="en-US" sz="1600" dirty="0" smtClean="0">
                <a:solidFill>
                  <a:srgbClr val="FF0000"/>
                </a:solidFill>
              </a:rPr>
              <a:t>culture.</a:t>
            </a:r>
            <a:endParaRPr lang="en-US" sz="1600" dirty="0">
              <a:solidFill>
                <a:srgbClr val="FF0000"/>
              </a:solidFill>
            </a:endParaRPr>
          </a:p>
          <a:p>
            <a:r>
              <a:rPr lang="en-US" sz="1600" dirty="0">
                <a:solidFill>
                  <a:srgbClr val="FF0000"/>
                </a:solidFill>
              </a:rPr>
              <a:t>To develop literary </a:t>
            </a:r>
            <a:r>
              <a:rPr lang="en-US" sz="1600" dirty="0" smtClean="0">
                <a:solidFill>
                  <a:srgbClr val="FF0000"/>
                </a:solidFill>
              </a:rPr>
              <a:t>criticism.</a:t>
            </a:r>
            <a:endParaRPr lang="en-US" sz="1600" dirty="0">
              <a:solidFill>
                <a:srgbClr val="FF0000"/>
              </a:solidFill>
            </a:endParaRPr>
          </a:p>
          <a:p>
            <a:r>
              <a:rPr lang="en-US" sz="1600" dirty="0">
                <a:solidFill>
                  <a:srgbClr val="FF0000"/>
                </a:solidFill>
              </a:rPr>
              <a:t>Teach content or facts about the world (CLIL</a:t>
            </a:r>
            <a:r>
              <a:rPr lang="en-US" sz="1600" dirty="0" smtClean="0">
                <a:solidFill>
                  <a:srgbClr val="FF0000"/>
                </a:solidFill>
              </a:rPr>
              <a:t>). </a:t>
            </a:r>
            <a:endParaRPr lang="en-US" sz="1600" dirty="0">
              <a:solidFill>
                <a:srgbClr val="FF0000"/>
              </a:solidFill>
            </a:endParaRPr>
          </a:p>
          <a:p>
            <a:r>
              <a:rPr lang="en-US" sz="1600" dirty="0" smtClean="0">
                <a:solidFill>
                  <a:srgbClr val="FF0000"/>
                </a:solidFill>
              </a:rPr>
              <a:t>Generate </a:t>
            </a:r>
            <a:r>
              <a:rPr lang="en-US" sz="1600" dirty="0">
                <a:solidFill>
                  <a:srgbClr val="FF0000"/>
                </a:solidFill>
              </a:rPr>
              <a:t>discussion in </a:t>
            </a:r>
            <a:r>
              <a:rPr lang="en-US" sz="1600" dirty="0" smtClean="0">
                <a:solidFill>
                  <a:srgbClr val="FF0000"/>
                </a:solidFill>
              </a:rPr>
              <a:t>class.</a:t>
            </a:r>
            <a:endParaRPr lang="en-US" sz="1600" dirty="0">
              <a:solidFill>
                <a:srgbClr val="FF0000"/>
              </a:solidFill>
            </a:endParaRPr>
          </a:p>
          <a:p>
            <a:r>
              <a:rPr lang="en-US" sz="1600" dirty="0" smtClean="0">
                <a:solidFill>
                  <a:srgbClr val="FF0000"/>
                </a:solidFill>
              </a:rPr>
              <a:t>Pronunciation practice.</a:t>
            </a:r>
            <a:endParaRPr lang="en-US" sz="1600" dirty="0">
              <a:solidFill>
                <a:srgbClr val="FF0000"/>
              </a:solidFill>
            </a:endParaRPr>
          </a:p>
        </p:txBody>
      </p:sp>
      <p:sp>
        <p:nvSpPr>
          <p:cNvPr id="3" name="TextBox 2"/>
          <p:cNvSpPr txBox="1"/>
          <p:nvPr/>
        </p:nvSpPr>
        <p:spPr>
          <a:xfrm>
            <a:off x="179512" y="1700808"/>
            <a:ext cx="4176464" cy="3816429"/>
          </a:xfrm>
          <a:prstGeom prst="rect">
            <a:avLst/>
          </a:prstGeom>
          <a:noFill/>
        </p:spPr>
        <p:txBody>
          <a:bodyPr wrap="square" rtlCol="0">
            <a:spAutoFit/>
          </a:bodyPr>
          <a:lstStyle/>
          <a:p>
            <a:pPr marL="285750" indent="-285750">
              <a:buFont typeface="Arial"/>
              <a:buChar char="•"/>
            </a:pPr>
            <a:r>
              <a:rPr lang="en-US" sz="1600" dirty="0"/>
              <a:t>Open questions – Why did … / what did …?</a:t>
            </a:r>
          </a:p>
          <a:p>
            <a:pPr marL="285750" indent="-285750">
              <a:buFont typeface="Arial"/>
              <a:buChar char="•"/>
            </a:pPr>
            <a:r>
              <a:rPr lang="en-US" sz="1600" dirty="0"/>
              <a:t>Multi-choice</a:t>
            </a:r>
          </a:p>
          <a:p>
            <a:pPr marL="285750" indent="-285750">
              <a:buFont typeface="Arial"/>
              <a:buChar char="•"/>
            </a:pPr>
            <a:r>
              <a:rPr lang="en-US" sz="1600" dirty="0"/>
              <a:t>T/F</a:t>
            </a:r>
          </a:p>
          <a:p>
            <a:pPr marL="285750" indent="-285750">
              <a:buFont typeface="Arial"/>
              <a:buChar char="•"/>
            </a:pPr>
            <a:r>
              <a:rPr lang="en-US" sz="1600" dirty="0"/>
              <a:t>T/F/Not mentioned</a:t>
            </a:r>
          </a:p>
          <a:p>
            <a:pPr marL="285750" indent="-285750">
              <a:buFont typeface="Arial"/>
              <a:buChar char="•"/>
            </a:pPr>
            <a:r>
              <a:rPr lang="en-US" sz="1600" dirty="0"/>
              <a:t>Multi-match sentences to selection of people, places, books etc.</a:t>
            </a:r>
          </a:p>
          <a:p>
            <a:pPr marL="285750" indent="-285750">
              <a:buFont typeface="Arial"/>
              <a:buChar char="•"/>
            </a:pPr>
            <a:r>
              <a:rPr lang="en-US" sz="1600" dirty="0"/>
              <a:t>Match the headings to the paragraph</a:t>
            </a:r>
          </a:p>
          <a:p>
            <a:pPr marL="285750" indent="-285750">
              <a:buFont typeface="Arial"/>
              <a:buChar char="•"/>
            </a:pPr>
            <a:r>
              <a:rPr lang="en-US" sz="1600" dirty="0"/>
              <a:t>Which sentences best </a:t>
            </a:r>
            <a:r>
              <a:rPr lang="en-US" sz="1600" dirty="0" err="1"/>
              <a:t>summarise</a:t>
            </a:r>
            <a:r>
              <a:rPr lang="en-US" sz="1600" dirty="0"/>
              <a:t> what the writer </a:t>
            </a:r>
            <a:r>
              <a:rPr lang="en-US" sz="1600" dirty="0" smtClean="0"/>
              <a:t>says.</a:t>
            </a:r>
            <a:endParaRPr lang="en-US" sz="1600" dirty="0"/>
          </a:p>
          <a:p>
            <a:pPr marL="285750" indent="-285750">
              <a:buFont typeface="Arial"/>
              <a:buChar char="•"/>
            </a:pPr>
            <a:r>
              <a:rPr lang="en-US" sz="1600" dirty="0"/>
              <a:t>List the reasons given for X.</a:t>
            </a:r>
          </a:p>
          <a:p>
            <a:pPr marL="285750" indent="-285750">
              <a:buFont typeface="Arial"/>
              <a:buChar char="•"/>
            </a:pPr>
            <a:r>
              <a:rPr lang="en-US" sz="1600" dirty="0"/>
              <a:t>Find examples of ….</a:t>
            </a:r>
          </a:p>
          <a:p>
            <a:pPr marL="285750" indent="-285750">
              <a:buFont typeface="Arial"/>
              <a:buChar char="•"/>
            </a:pPr>
            <a:r>
              <a:rPr lang="en-US" sz="1600" dirty="0"/>
              <a:t>What evidence is given to support </a:t>
            </a:r>
            <a:r>
              <a:rPr lang="en-US" sz="1600" dirty="0" smtClean="0"/>
              <a:t>x?</a:t>
            </a:r>
            <a:endParaRPr lang="en-US" sz="1600" dirty="0"/>
          </a:p>
          <a:p>
            <a:pPr marL="285750" indent="-285750">
              <a:buFont typeface="Arial"/>
              <a:buChar char="•"/>
            </a:pPr>
            <a:r>
              <a:rPr lang="en-US" sz="1600" dirty="0"/>
              <a:t>Why does the author mention </a:t>
            </a:r>
            <a:r>
              <a:rPr lang="en-US" sz="1600" dirty="0" smtClean="0"/>
              <a:t>X?</a:t>
            </a:r>
          </a:p>
          <a:p>
            <a:pPr marL="285750" indent="-285750">
              <a:buFont typeface="Arial"/>
              <a:buChar char="•"/>
            </a:pPr>
            <a:r>
              <a:rPr lang="en-US" sz="1600" dirty="0" smtClean="0"/>
              <a:t>Re-tell the text using these words.</a:t>
            </a:r>
          </a:p>
          <a:p>
            <a:endParaRPr lang="en-US" dirty="0"/>
          </a:p>
        </p:txBody>
      </p:sp>
      <p:sp>
        <p:nvSpPr>
          <p:cNvPr id="5" name="TextBox 4"/>
          <p:cNvSpPr txBox="1"/>
          <p:nvPr/>
        </p:nvSpPr>
        <p:spPr>
          <a:xfrm>
            <a:off x="539552" y="548680"/>
            <a:ext cx="5688632" cy="923330"/>
          </a:xfrm>
          <a:prstGeom prst="rect">
            <a:avLst/>
          </a:prstGeom>
          <a:noFill/>
        </p:spPr>
        <p:txBody>
          <a:bodyPr wrap="square" rtlCol="0">
            <a:spAutoFit/>
          </a:bodyPr>
          <a:lstStyle/>
          <a:p>
            <a:r>
              <a:rPr lang="en-US" b="1" dirty="0"/>
              <a:t>What kind of comp questions / tasks would suit best?</a:t>
            </a:r>
          </a:p>
          <a:p>
            <a:endParaRPr lang="en-US" dirty="0"/>
          </a:p>
          <a:p>
            <a:endParaRPr lang="en-US" dirty="0"/>
          </a:p>
        </p:txBody>
      </p:sp>
    </p:spTree>
    <p:extLst>
      <p:ext uri="{BB962C8B-B14F-4D97-AF65-F5344CB8AC3E}">
        <p14:creationId xmlns:p14="http://schemas.microsoft.com/office/powerpoint/2010/main" val="158048043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268760"/>
            <a:ext cx="6480720" cy="3262432"/>
          </a:xfrm>
          <a:prstGeom prst="rect">
            <a:avLst/>
          </a:prstGeom>
          <a:noFill/>
        </p:spPr>
        <p:txBody>
          <a:bodyPr wrap="square" rtlCol="0">
            <a:spAutoFit/>
          </a:bodyPr>
          <a:lstStyle/>
          <a:p>
            <a:r>
              <a:rPr lang="en-US" sz="2400" dirty="0" smtClean="0">
                <a:solidFill>
                  <a:srgbClr val="FF0000"/>
                </a:solidFill>
              </a:rPr>
              <a:t>Talking about texts. Open comp tasks. What’s good / problematic?</a:t>
            </a:r>
          </a:p>
          <a:p>
            <a:pPr marL="285750" indent="-285750">
              <a:buFont typeface="Arial"/>
              <a:buChar char="•"/>
            </a:pPr>
            <a:r>
              <a:rPr lang="en-US" sz="2000" dirty="0" smtClean="0"/>
              <a:t>Cross or tick </a:t>
            </a:r>
          </a:p>
          <a:p>
            <a:r>
              <a:rPr lang="en-US" sz="2000" dirty="0" smtClean="0"/>
              <a:t>	– where you agree or disagree</a:t>
            </a:r>
          </a:p>
          <a:p>
            <a:r>
              <a:rPr lang="en-US" sz="2000" dirty="0" smtClean="0"/>
              <a:t>	– where it’s the same or different in my country</a:t>
            </a:r>
          </a:p>
          <a:p>
            <a:pPr marL="285750" indent="-285750">
              <a:buFont typeface="Arial"/>
              <a:buChar char="•"/>
            </a:pPr>
            <a:r>
              <a:rPr lang="en-US" sz="2000" dirty="0" smtClean="0"/>
              <a:t>Mark with a ? Any bits you didn’t understand</a:t>
            </a:r>
          </a:p>
          <a:p>
            <a:pPr marL="285750" indent="-285750">
              <a:buFont typeface="Arial"/>
              <a:buChar char="•"/>
            </a:pPr>
            <a:r>
              <a:rPr lang="en-US" sz="2000" dirty="0" smtClean="0"/>
              <a:t>Complete these sentence frames</a:t>
            </a:r>
          </a:p>
          <a:p>
            <a:pPr marL="285750" indent="-285750">
              <a:buFont typeface="Arial"/>
              <a:buChar char="•"/>
            </a:pPr>
            <a:r>
              <a:rPr lang="en-US" sz="2000" dirty="0" smtClean="0"/>
              <a:t>Which of these comments would you use to talk about the text</a:t>
            </a:r>
            <a:endParaRPr lang="en-US" sz="2000" dirty="0"/>
          </a:p>
          <a:p>
            <a:endParaRPr lang="en-US" dirty="0"/>
          </a:p>
        </p:txBody>
      </p:sp>
    </p:spTree>
    <p:extLst>
      <p:ext uri="{BB962C8B-B14F-4D97-AF65-F5344CB8AC3E}">
        <p14:creationId xmlns:p14="http://schemas.microsoft.com/office/powerpoint/2010/main" val="379117037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038896"/>
            <a:ext cx="3744416" cy="2400657"/>
          </a:xfrm>
          <a:prstGeom prst="rect">
            <a:avLst/>
          </a:prstGeom>
          <a:noFill/>
        </p:spPr>
        <p:txBody>
          <a:bodyPr wrap="square" rtlCol="0">
            <a:spAutoFit/>
          </a:bodyPr>
          <a:lstStyle/>
          <a:p>
            <a:r>
              <a:rPr lang="en-US" sz="2400" b="1" dirty="0" smtClean="0">
                <a:solidFill>
                  <a:srgbClr val="FF0000"/>
                </a:solidFill>
              </a:rPr>
              <a:t>Retelling</a:t>
            </a:r>
          </a:p>
          <a:p>
            <a:endParaRPr lang="en-US" dirty="0"/>
          </a:p>
          <a:p>
            <a:r>
              <a:rPr lang="en-US" dirty="0" smtClean="0"/>
              <a:t>Choose 10 words or phrases from previous text to re-tell the content.</a:t>
            </a:r>
          </a:p>
          <a:p>
            <a:endParaRPr lang="en-US" dirty="0"/>
          </a:p>
          <a:p>
            <a:r>
              <a:rPr lang="en-US" dirty="0" smtClean="0"/>
              <a:t>Give them to your partner to re-tell.</a:t>
            </a:r>
          </a:p>
          <a:p>
            <a:endParaRPr lang="en-US" dirty="0" smtClean="0"/>
          </a:p>
          <a:p>
            <a:endParaRPr lang="en-US" dirty="0"/>
          </a:p>
        </p:txBody>
      </p:sp>
    </p:spTree>
    <p:extLst>
      <p:ext uri="{BB962C8B-B14F-4D97-AF65-F5344CB8AC3E}">
        <p14:creationId xmlns:p14="http://schemas.microsoft.com/office/powerpoint/2010/main" val="112735332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060848"/>
            <a:ext cx="4248472" cy="1200329"/>
          </a:xfrm>
          <a:prstGeom prst="rect">
            <a:avLst/>
          </a:prstGeom>
          <a:noFill/>
        </p:spPr>
        <p:txBody>
          <a:bodyPr wrap="square" rtlCol="0">
            <a:spAutoFit/>
          </a:bodyPr>
          <a:lstStyle/>
          <a:p>
            <a:r>
              <a:rPr lang="en-US" b="1" dirty="0" smtClean="0"/>
              <a:t>Write some comprehension questions. </a:t>
            </a:r>
            <a:r>
              <a:rPr lang="en-US" dirty="0" smtClean="0"/>
              <a:t>What are they focusing on? </a:t>
            </a:r>
          </a:p>
          <a:p>
            <a:r>
              <a:rPr lang="en-US" dirty="0" smtClean="0"/>
              <a:t>What language would you bring out as you go through the answer?</a:t>
            </a:r>
            <a:endParaRPr lang="en-US" dirty="0"/>
          </a:p>
        </p:txBody>
      </p:sp>
    </p:spTree>
    <p:extLst>
      <p:ext uri="{BB962C8B-B14F-4D97-AF65-F5344CB8AC3E}">
        <p14:creationId xmlns:p14="http://schemas.microsoft.com/office/powerpoint/2010/main" val="324155043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133600"/>
            <a:ext cx="7391400" cy="2585323"/>
          </a:xfrm>
          <a:prstGeom prst="rect">
            <a:avLst/>
          </a:prstGeom>
          <a:noFill/>
        </p:spPr>
        <p:txBody>
          <a:bodyPr wrap="square" rtlCol="0">
            <a:spAutoFit/>
          </a:bodyPr>
          <a:lstStyle/>
          <a:p>
            <a:r>
              <a:rPr lang="en-US" b="1" dirty="0" smtClean="0"/>
              <a:t>According to the text, are these statements true or false. </a:t>
            </a:r>
            <a:endParaRPr lang="en-US" dirty="0" smtClean="0"/>
          </a:p>
          <a:p>
            <a:endParaRPr lang="en-US" dirty="0" smtClean="0"/>
          </a:p>
          <a:p>
            <a:r>
              <a:rPr lang="en-US" dirty="0" smtClean="0"/>
              <a:t>1    </a:t>
            </a:r>
            <a:r>
              <a:rPr lang="en-US" dirty="0" err="1" smtClean="0"/>
              <a:t>Mezofanti</a:t>
            </a:r>
            <a:r>
              <a:rPr lang="en-US" dirty="0" smtClean="0"/>
              <a:t> spoke 72 languages fluently.</a:t>
            </a:r>
          </a:p>
          <a:p>
            <a:r>
              <a:rPr lang="en-US" dirty="0" smtClean="0"/>
              <a:t>2    Some people who heard </a:t>
            </a:r>
            <a:r>
              <a:rPr lang="en-US" dirty="0" err="1" smtClean="0"/>
              <a:t>Mezzofanti</a:t>
            </a:r>
            <a:r>
              <a:rPr lang="en-US" dirty="0" smtClean="0"/>
              <a:t> speak probably couldn’t know if he</a:t>
            </a:r>
          </a:p>
          <a:p>
            <a:r>
              <a:rPr lang="en-US" dirty="0" smtClean="0"/>
              <a:t>      was fluent</a:t>
            </a:r>
          </a:p>
          <a:p>
            <a:r>
              <a:rPr lang="en-US" dirty="0" smtClean="0"/>
              <a:t>3    There has been plenty of research into </a:t>
            </a:r>
            <a:r>
              <a:rPr lang="en-US" dirty="0" err="1" smtClean="0"/>
              <a:t>hyperglots</a:t>
            </a:r>
            <a:r>
              <a:rPr lang="en-US" dirty="0" smtClean="0"/>
              <a:t>.</a:t>
            </a:r>
          </a:p>
          <a:p>
            <a:r>
              <a:rPr lang="en-US" dirty="0" smtClean="0"/>
              <a:t>4    </a:t>
            </a:r>
            <a:r>
              <a:rPr lang="en-US" dirty="0" err="1" smtClean="0"/>
              <a:t>Globalisation</a:t>
            </a:r>
            <a:r>
              <a:rPr lang="en-US" dirty="0" smtClean="0"/>
              <a:t> will create more </a:t>
            </a:r>
            <a:r>
              <a:rPr lang="en-US" dirty="0" err="1" smtClean="0"/>
              <a:t>hyperglots</a:t>
            </a:r>
            <a:r>
              <a:rPr lang="en-US" dirty="0" smtClean="0"/>
              <a:t>.</a:t>
            </a:r>
          </a:p>
          <a:p>
            <a:r>
              <a:rPr lang="en-US" dirty="0" smtClean="0"/>
              <a:t>5    </a:t>
            </a:r>
            <a:r>
              <a:rPr lang="en-US" dirty="0" err="1" smtClean="0"/>
              <a:t>Hyperglots</a:t>
            </a:r>
            <a:r>
              <a:rPr lang="en-US" dirty="0" smtClean="0"/>
              <a:t> are physically different to normal language learners.</a:t>
            </a:r>
          </a:p>
          <a:p>
            <a:r>
              <a:rPr lang="en-US" dirty="0" smtClean="0"/>
              <a:t>6    </a:t>
            </a:r>
            <a:r>
              <a:rPr lang="en-US" dirty="0" err="1" smtClean="0"/>
              <a:t>Hyperglots</a:t>
            </a:r>
            <a:r>
              <a:rPr lang="en-US" dirty="0" smtClean="0"/>
              <a:t> aim to speak all their languages fluently.</a:t>
            </a:r>
            <a:endParaRPr lang="en-US" dirty="0"/>
          </a:p>
        </p:txBody>
      </p:sp>
      <p:sp>
        <p:nvSpPr>
          <p:cNvPr id="3" name="TextBox 2"/>
          <p:cNvSpPr txBox="1"/>
          <p:nvPr/>
        </p:nvSpPr>
        <p:spPr>
          <a:xfrm>
            <a:off x="533400" y="609600"/>
            <a:ext cx="5638800" cy="769441"/>
          </a:xfrm>
          <a:prstGeom prst="rect">
            <a:avLst/>
          </a:prstGeom>
          <a:noFill/>
        </p:spPr>
        <p:txBody>
          <a:bodyPr wrap="square" rtlCol="0">
            <a:spAutoFit/>
          </a:bodyPr>
          <a:lstStyle/>
          <a:p>
            <a:r>
              <a:rPr lang="en-US" sz="2400" b="1" dirty="0" smtClean="0"/>
              <a:t>Dealing with comprehension questions:</a:t>
            </a:r>
          </a:p>
          <a:p>
            <a:r>
              <a:rPr lang="en-US" sz="2000" b="1" dirty="0" smtClean="0">
                <a:solidFill>
                  <a:srgbClr val="FF0000"/>
                </a:solidFill>
              </a:rPr>
              <a:t>think of them as  vocabulary exercises!</a:t>
            </a:r>
            <a:endParaRPr lang="en-US" sz="2000" b="1" dirty="0">
              <a:solidFill>
                <a:srgbClr val="FF0000"/>
              </a:solidFill>
            </a:endParaRPr>
          </a:p>
        </p:txBody>
      </p:sp>
    </p:spTree>
    <p:extLst>
      <p:ext uri="{BB962C8B-B14F-4D97-AF65-F5344CB8AC3E}">
        <p14:creationId xmlns:p14="http://schemas.microsoft.com/office/powerpoint/2010/main" val="1308966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971600" y="908720"/>
            <a:ext cx="6120680" cy="4893648"/>
          </a:xfrm>
          <a:prstGeom prst="rect">
            <a:avLst/>
          </a:prstGeom>
          <a:noFill/>
        </p:spPr>
        <p:txBody>
          <a:bodyPr wrap="square" rtlCol="0">
            <a:spAutoFit/>
          </a:bodyPr>
          <a:lstStyle/>
          <a:p>
            <a:r>
              <a:rPr lang="en-US" sz="2400" b="1" dirty="0"/>
              <a:t>Other uses of find someone who</a:t>
            </a:r>
            <a:r>
              <a:rPr lang="en-US" sz="2400" b="1" dirty="0" smtClean="0"/>
              <a:t>:</a:t>
            </a:r>
          </a:p>
          <a:p>
            <a:r>
              <a:rPr lang="en-US" dirty="0" smtClean="0"/>
              <a:t>– note </a:t>
            </a:r>
            <a:r>
              <a:rPr lang="en-US" dirty="0"/>
              <a:t>it needs to be set up </a:t>
            </a:r>
            <a:r>
              <a:rPr lang="en-US" dirty="0" smtClean="0"/>
              <a:t>well to avoid odd questions</a:t>
            </a:r>
            <a:endParaRPr lang="en-US" dirty="0"/>
          </a:p>
          <a:p>
            <a:endParaRPr lang="en-US" b="1" dirty="0"/>
          </a:p>
          <a:p>
            <a:r>
              <a:rPr lang="en-US" b="1" dirty="0" smtClean="0"/>
              <a:t>Grammar drill </a:t>
            </a:r>
          </a:p>
          <a:p>
            <a:r>
              <a:rPr lang="en-US" dirty="0" smtClean="0"/>
              <a:t>FSW … has been learning English for over 6 years / has had their car for five years / has been on holiday for the last week, etc.</a:t>
            </a:r>
          </a:p>
          <a:p>
            <a:r>
              <a:rPr lang="en-US" b="1" dirty="0" smtClean="0"/>
              <a:t>Collocations</a:t>
            </a:r>
          </a:p>
          <a:p>
            <a:r>
              <a:rPr lang="en-US" dirty="0" smtClean="0"/>
              <a:t>FSW …has a brother / didn’t have breakfast / has time for a coffee after class / has had a baby recently, etc.</a:t>
            </a:r>
          </a:p>
          <a:p>
            <a:r>
              <a:rPr lang="en-US" b="1" dirty="0" smtClean="0"/>
              <a:t>Word Meanings</a:t>
            </a:r>
          </a:p>
          <a:p>
            <a:r>
              <a:rPr lang="en-US" dirty="0" smtClean="0"/>
              <a:t>FSW … what </a:t>
            </a:r>
            <a:r>
              <a:rPr lang="en-US" i="1" dirty="0" smtClean="0"/>
              <a:t>a rough area </a:t>
            </a:r>
            <a:r>
              <a:rPr lang="en-US" dirty="0" smtClean="0"/>
              <a:t>is / what </a:t>
            </a:r>
            <a:r>
              <a:rPr lang="en-US" i="1" dirty="0" smtClean="0"/>
              <a:t>demolish</a:t>
            </a:r>
            <a:r>
              <a:rPr lang="en-US" dirty="0" smtClean="0"/>
              <a:t> means / what the opposite of </a:t>
            </a:r>
            <a:r>
              <a:rPr lang="en-US" i="1" dirty="0" smtClean="0"/>
              <a:t>get rid of my car </a:t>
            </a:r>
            <a:r>
              <a:rPr lang="en-US" dirty="0" smtClean="0"/>
              <a:t>is, etc.</a:t>
            </a:r>
          </a:p>
          <a:p>
            <a:r>
              <a:rPr lang="en-US" b="1" dirty="0" smtClean="0"/>
              <a:t>Word practice</a:t>
            </a:r>
          </a:p>
          <a:p>
            <a:r>
              <a:rPr lang="en-US" dirty="0" smtClean="0"/>
              <a:t>FSW … has </a:t>
            </a:r>
            <a:r>
              <a:rPr lang="en-US" i="1" dirty="0" smtClean="0"/>
              <a:t>got rid of </a:t>
            </a:r>
            <a:r>
              <a:rPr lang="en-US" dirty="0" smtClean="0"/>
              <a:t>something recently / has heard about </a:t>
            </a:r>
            <a:r>
              <a:rPr lang="en-US" i="1" dirty="0" smtClean="0"/>
              <a:t>a murder</a:t>
            </a:r>
            <a:r>
              <a:rPr lang="en-US" dirty="0" smtClean="0"/>
              <a:t> in the news / is </a:t>
            </a:r>
            <a:r>
              <a:rPr lang="en-US" i="1" dirty="0" smtClean="0"/>
              <a:t>saving money </a:t>
            </a:r>
            <a:r>
              <a:rPr lang="en-US" dirty="0" smtClean="0"/>
              <a:t>for something, etc.</a:t>
            </a:r>
          </a:p>
          <a:p>
            <a:endParaRPr lang="en-US" dirty="0" smtClean="0"/>
          </a:p>
          <a:p>
            <a:endParaRPr lang="en-US"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2483768" y="2492896"/>
            <a:ext cx="4392488" cy="2308324"/>
          </a:xfrm>
          <a:prstGeom prst="rect">
            <a:avLst/>
          </a:prstGeom>
          <a:noFill/>
        </p:spPr>
        <p:txBody>
          <a:bodyPr wrap="square" rtlCol="0">
            <a:spAutoFit/>
          </a:bodyPr>
          <a:lstStyle/>
          <a:p>
            <a:r>
              <a:rPr lang="en-US" sz="2400" dirty="0"/>
              <a:t>It’s six less thirty.</a:t>
            </a:r>
          </a:p>
          <a:p>
            <a:r>
              <a:rPr lang="en-US" sz="2400" dirty="0"/>
              <a:t>It’s two thirds past five.</a:t>
            </a:r>
          </a:p>
          <a:p>
            <a:r>
              <a:rPr lang="en-US" sz="2400" dirty="0"/>
              <a:t>It’s forty past five.</a:t>
            </a:r>
          </a:p>
          <a:p>
            <a:r>
              <a:rPr lang="en-US" sz="2400" dirty="0"/>
              <a:t>It exceeds five by forty.</a:t>
            </a:r>
          </a:p>
          <a:p>
            <a:r>
              <a:rPr lang="en-US" sz="2400" dirty="0"/>
              <a:t>It’s a third to six.</a:t>
            </a:r>
          </a:p>
          <a:p>
            <a:r>
              <a:rPr lang="en-US" sz="2400" dirty="0"/>
              <a:t>It’s ten after half five.</a:t>
            </a:r>
          </a:p>
        </p:txBody>
      </p:sp>
      <p:sp>
        <p:nvSpPr>
          <p:cNvPr id="5" name="TextBox 4"/>
          <p:cNvSpPr txBox="1"/>
          <p:nvPr/>
        </p:nvSpPr>
        <p:spPr>
          <a:xfrm>
            <a:off x="2483768" y="1412776"/>
            <a:ext cx="5040560" cy="461665"/>
          </a:xfrm>
          <a:prstGeom prst="rect">
            <a:avLst/>
          </a:prstGeom>
          <a:noFill/>
        </p:spPr>
        <p:txBody>
          <a:bodyPr wrap="square" rtlCol="0">
            <a:spAutoFit/>
          </a:bodyPr>
          <a:lstStyle/>
          <a:p>
            <a:r>
              <a:rPr lang="en-US" sz="2400" b="1" dirty="0" smtClean="0"/>
              <a:t>Pawley and </a:t>
            </a:r>
            <a:r>
              <a:rPr lang="en-US" sz="2400" b="1" dirty="0" err="1" smtClean="0"/>
              <a:t>Syder</a:t>
            </a:r>
            <a:r>
              <a:rPr lang="en-US" sz="2400" b="1" dirty="0" smtClean="0"/>
              <a:t>: native-like choices</a:t>
            </a:r>
            <a:endParaRPr lang="en-US" sz="2400" b="1" dirty="0"/>
          </a:p>
        </p:txBody>
      </p:sp>
    </p:spTree>
    <p:extLst>
      <p:ext uri="{BB962C8B-B14F-4D97-AF65-F5344CB8AC3E}">
        <p14:creationId xmlns:p14="http://schemas.microsoft.com/office/powerpoint/2010/main" val="425580010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348880"/>
            <a:ext cx="4464496" cy="2677656"/>
          </a:xfrm>
          <a:prstGeom prst="rect">
            <a:avLst/>
          </a:prstGeom>
          <a:noFill/>
        </p:spPr>
        <p:txBody>
          <a:bodyPr wrap="square" rtlCol="0">
            <a:spAutoFit/>
          </a:bodyPr>
          <a:lstStyle/>
          <a:p>
            <a:r>
              <a:rPr lang="en-US" sz="2400" b="1" dirty="0" smtClean="0"/>
              <a:t>Part 4</a:t>
            </a:r>
          </a:p>
          <a:p>
            <a:r>
              <a:rPr lang="en-US" sz="2400" b="1" dirty="0" smtClean="0"/>
              <a:t>Other language-focused tasks and generating discussion</a:t>
            </a:r>
          </a:p>
          <a:p>
            <a:endParaRPr lang="en-US" sz="2400" b="1" dirty="0"/>
          </a:p>
          <a:p>
            <a:r>
              <a:rPr lang="en-US" sz="2400" dirty="0" smtClean="0">
                <a:solidFill>
                  <a:srgbClr val="0000FF"/>
                </a:solidFill>
              </a:rPr>
              <a:t>How else might you focus on language in the text we picked out?</a:t>
            </a:r>
            <a:endParaRPr lang="en-US" sz="2400" dirty="0">
              <a:solidFill>
                <a:srgbClr val="0000FF"/>
              </a:solidFill>
            </a:endParaRPr>
          </a:p>
        </p:txBody>
      </p:sp>
    </p:spTree>
    <p:extLst>
      <p:ext uri="{BB962C8B-B14F-4D97-AF65-F5344CB8AC3E}">
        <p14:creationId xmlns:p14="http://schemas.microsoft.com/office/powerpoint/2010/main" val="17248174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556792"/>
            <a:ext cx="6768752" cy="2677656"/>
          </a:xfrm>
          <a:prstGeom prst="rect">
            <a:avLst/>
          </a:prstGeom>
          <a:noFill/>
        </p:spPr>
        <p:txBody>
          <a:bodyPr wrap="square" rtlCol="0">
            <a:spAutoFit/>
          </a:bodyPr>
          <a:lstStyle/>
          <a:p>
            <a:r>
              <a:rPr lang="en-US" sz="2400" b="1" dirty="0" smtClean="0">
                <a:solidFill>
                  <a:srgbClr val="FF0000"/>
                </a:solidFill>
              </a:rPr>
              <a:t>Other language focused tasks</a:t>
            </a:r>
          </a:p>
          <a:p>
            <a:pPr marL="285750" indent="-285750">
              <a:buFont typeface="Arial"/>
              <a:buChar char="•"/>
            </a:pPr>
            <a:endParaRPr lang="en-US" dirty="0" smtClean="0"/>
          </a:p>
          <a:p>
            <a:pPr marL="285750" indent="-285750">
              <a:buFont typeface="Arial"/>
              <a:buChar char="•"/>
            </a:pPr>
            <a:r>
              <a:rPr lang="en-US" dirty="0"/>
              <a:t>Read out and stop</a:t>
            </a:r>
          </a:p>
          <a:p>
            <a:pPr marL="285750" indent="-285750">
              <a:buFont typeface="Arial"/>
              <a:buChar char="•"/>
            </a:pPr>
            <a:r>
              <a:rPr lang="en-US" dirty="0" smtClean="0"/>
              <a:t>Find the collocate</a:t>
            </a:r>
          </a:p>
          <a:p>
            <a:pPr marL="285750" indent="-285750">
              <a:buFont typeface="Arial"/>
              <a:buChar char="•"/>
            </a:pPr>
            <a:r>
              <a:rPr lang="en-US" dirty="0" smtClean="0"/>
              <a:t>Underline </a:t>
            </a:r>
            <a:r>
              <a:rPr lang="en-US" dirty="0"/>
              <a:t>the whole chunk</a:t>
            </a:r>
          </a:p>
          <a:p>
            <a:pPr marL="285750" indent="-285750">
              <a:buFont typeface="Arial"/>
              <a:buChar char="•"/>
            </a:pPr>
            <a:r>
              <a:rPr lang="en-US" dirty="0" smtClean="0"/>
              <a:t>Provide more collocates / sentences and complete with words</a:t>
            </a:r>
          </a:p>
          <a:p>
            <a:pPr marL="285750" indent="-285750">
              <a:buFont typeface="Arial"/>
              <a:buChar char="•"/>
            </a:pPr>
            <a:r>
              <a:rPr lang="en-US" dirty="0" smtClean="0"/>
              <a:t>Grammar around the word</a:t>
            </a:r>
          </a:p>
          <a:p>
            <a:pPr marL="285750" indent="-285750">
              <a:buFont typeface="Arial"/>
              <a:buChar char="•"/>
            </a:pPr>
            <a:r>
              <a:rPr lang="en-US" dirty="0" smtClean="0"/>
              <a:t>Choose 5 collocations to remember</a:t>
            </a:r>
          </a:p>
          <a:p>
            <a:pPr marL="285750" indent="-285750">
              <a:buFont typeface="Arial"/>
              <a:buChar char="•"/>
            </a:pPr>
            <a:r>
              <a:rPr lang="en-US" dirty="0" smtClean="0"/>
              <a:t>Any other questions about the text?</a:t>
            </a:r>
            <a:endParaRPr lang="en-US" dirty="0"/>
          </a:p>
        </p:txBody>
      </p:sp>
    </p:spTree>
    <p:extLst>
      <p:ext uri="{BB962C8B-B14F-4D97-AF65-F5344CB8AC3E}">
        <p14:creationId xmlns:p14="http://schemas.microsoft.com/office/powerpoint/2010/main" val="358569517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
            <a:ext cx="7924800" cy="1200329"/>
          </a:xfrm>
          <a:prstGeom prst="rect">
            <a:avLst/>
          </a:prstGeom>
          <a:noFill/>
        </p:spPr>
        <p:txBody>
          <a:bodyPr wrap="square" rtlCol="0">
            <a:spAutoFit/>
          </a:bodyPr>
          <a:lstStyle/>
          <a:p>
            <a:pPr fontAlgn="base"/>
            <a:r>
              <a:rPr lang="en-US" b="1" dirty="0" smtClean="0"/>
              <a:t>Do you know the words below? </a:t>
            </a:r>
          </a:p>
          <a:p>
            <a:pPr fontAlgn="base"/>
            <a:r>
              <a:rPr lang="en-US" dirty="0" smtClean="0"/>
              <a:t>Look back at the text to see how they were used. Did you notice anything new?</a:t>
            </a:r>
          </a:p>
          <a:p>
            <a:r>
              <a:rPr lang="en-US" dirty="0" smtClean="0"/>
              <a:t/>
            </a:r>
            <a:br>
              <a:rPr lang="en-US" dirty="0" smtClean="0"/>
            </a:br>
            <a:r>
              <a:rPr lang="en-US" b="1" dirty="0" smtClean="0">
                <a:solidFill>
                  <a:srgbClr val="FF0000"/>
                </a:solidFill>
              </a:rPr>
              <a:t>far    evidence    growing     allow     terms         opportunities</a:t>
            </a:r>
            <a:endParaRPr lang="en-US" dirty="0" smtClean="0">
              <a:solidFill>
                <a:srgbClr val="FF0000"/>
              </a:solidFill>
            </a:endParaRPr>
          </a:p>
        </p:txBody>
      </p:sp>
      <p:sp>
        <p:nvSpPr>
          <p:cNvPr id="5" name="TextBox 4"/>
          <p:cNvSpPr txBox="1"/>
          <p:nvPr/>
        </p:nvSpPr>
        <p:spPr>
          <a:xfrm>
            <a:off x="533400" y="2286000"/>
            <a:ext cx="8077200"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9    </a:t>
            </a:r>
            <a:r>
              <a:rPr lang="en-US" b="1" dirty="0" smtClean="0"/>
              <a:t>Work in groups.</a:t>
            </a:r>
            <a:r>
              <a:rPr lang="en-US" dirty="0" smtClean="0"/>
              <a:t> </a:t>
            </a:r>
            <a:r>
              <a:rPr lang="en-US" b="1" dirty="0" smtClean="0"/>
              <a:t>Cover the text. Can you complete the sentences?</a:t>
            </a:r>
          </a:p>
          <a:p>
            <a:endParaRPr lang="en-US" dirty="0" smtClean="0"/>
          </a:p>
          <a:p>
            <a:r>
              <a:rPr lang="en-US" sz="1600" dirty="0" smtClean="0"/>
              <a:t>1    …… </a:t>
            </a:r>
            <a:r>
              <a:rPr lang="en-US" sz="1600" b="1" dirty="0" smtClean="0"/>
              <a:t>far </a:t>
            </a:r>
            <a:r>
              <a:rPr lang="en-US" sz="1600" dirty="0" smtClean="0"/>
              <a:t>.....   .....   .....  ?</a:t>
            </a:r>
          </a:p>
          <a:p>
            <a:r>
              <a:rPr lang="en-US" sz="1600" dirty="0" smtClean="0"/>
              <a:t>2    There .....   .....   </a:t>
            </a:r>
            <a:r>
              <a:rPr lang="en-US" sz="1600" b="1" dirty="0" smtClean="0"/>
              <a:t>evidence </a:t>
            </a:r>
            <a:r>
              <a:rPr lang="en-US" sz="1600" dirty="0" smtClean="0"/>
              <a:t>.....   .....   he could use many languages.</a:t>
            </a:r>
          </a:p>
          <a:p>
            <a:r>
              <a:rPr lang="en-US" sz="1600" dirty="0" smtClean="0"/>
              <a:t>3    There will .....   .....   </a:t>
            </a:r>
            <a:r>
              <a:rPr lang="en-US" sz="1600" b="1" dirty="0" smtClean="0"/>
              <a:t>growing </a:t>
            </a:r>
            <a:r>
              <a:rPr lang="en-US" sz="1600" dirty="0" smtClean="0"/>
              <a:t>.....   .....   </a:t>
            </a:r>
            <a:r>
              <a:rPr lang="en-US" sz="1600" dirty="0" err="1" smtClean="0"/>
              <a:t>hyperglots</a:t>
            </a:r>
            <a:r>
              <a:rPr lang="en-US" sz="1600" dirty="0" smtClean="0"/>
              <a:t>.</a:t>
            </a:r>
          </a:p>
          <a:p>
            <a:r>
              <a:rPr lang="en-US" sz="1600" dirty="0" smtClean="0"/>
              <a:t>4    </a:t>
            </a:r>
            <a:r>
              <a:rPr lang="en-US" sz="1600" b="1" dirty="0" smtClean="0"/>
              <a:t>Top </a:t>
            </a:r>
            <a:r>
              <a:rPr lang="en-US" sz="1600" dirty="0" smtClean="0"/>
              <a:t>.....   may .....   </a:t>
            </a:r>
            <a:r>
              <a:rPr lang="en-US" sz="1600" b="1" dirty="0" smtClean="0"/>
              <a:t>genes </a:t>
            </a:r>
            <a:r>
              <a:rPr lang="en-US" sz="1600" dirty="0" smtClean="0"/>
              <a:t>.....   </a:t>
            </a:r>
            <a:r>
              <a:rPr lang="en-US" sz="1600" b="1" dirty="0" smtClean="0"/>
              <a:t>allow </a:t>
            </a:r>
            <a:r>
              <a:rPr lang="en-US" sz="1600" dirty="0" smtClean="0"/>
              <a:t>.....   .....   get the .....   .....   their </a:t>
            </a:r>
            <a:r>
              <a:rPr lang="en-US" sz="1600" b="1" dirty="0" smtClean="0"/>
              <a:t>training</a:t>
            </a:r>
            <a:r>
              <a:rPr lang="en-US" sz="1600" dirty="0" smtClean="0"/>
              <a:t>.</a:t>
            </a:r>
          </a:p>
          <a:p>
            <a:r>
              <a:rPr lang="en-US" sz="1600" dirty="0" smtClean="0"/>
              <a:t>5    They often .....   </a:t>
            </a:r>
            <a:r>
              <a:rPr lang="en-US" sz="1600" b="1" dirty="0" smtClean="0"/>
              <a:t>limited </a:t>
            </a:r>
            <a:r>
              <a:rPr lang="en-US" sz="1600" dirty="0" smtClean="0"/>
              <a:t>.....   .....   </a:t>
            </a:r>
            <a:r>
              <a:rPr lang="en-US" sz="1600" b="1" dirty="0" smtClean="0"/>
              <a:t>terms </a:t>
            </a:r>
            <a:r>
              <a:rPr lang="en-US" sz="1600" dirty="0" smtClean="0"/>
              <a:t>.....   individual languages.</a:t>
            </a:r>
          </a:p>
          <a:p>
            <a:r>
              <a:rPr lang="en-US" sz="1600" dirty="0" smtClean="0"/>
              <a:t>6    They .....   .....   </a:t>
            </a:r>
            <a:r>
              <a:rPr lang="en-US" sz="1600" b="1" dirty="0" smtClean="0"/>
              <a:t>opportunities </a:t>
            </a:r>
            <a:r>
              <a:rPr lang="en-US" sz="1600" dirty="0" smtClean="0"/>
              <a:t>.....   .....   .....   language closer to home.</a:t>
            </a:r>
          </a:p>
          <a:p>
            <a:endParaRPr lang="en-US" dirty="0"/>
          </a:p>
        </p:txBody>
      </p:sp>
    </p:spTree>
    <p:extLst>
      <p:ext uri="{BB962C8B-B14F-4D97-AF65-F5344CB8AC3E}">
        <p14:creationId xmlns:p14="http://schemas.microsoft.com/office/powerpoint/2010/main" val="149217740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4648200" cy="769441"/>
          </a:xfrm>
          <a:prstGeom prst="rect">
            <a:avLst/>
          </a:prstGeom>
          <a:noFill/>
        </p:spPr>
        <p:txBody>
          <a:bodyPr wrap="square" rtlCol="0">
            <a:spAutoFit/>
          </a:bodyPr>
          <a:lstStyle/>
          <a:p>
            <a:r>
              <a:rPr lang="en-US" sz="2400" b="1" dirty="0" smtClean="0"/>
              <a:t>Generating discussion</a:t>
            </a:r>
          </a:p>
          <a:p>
            <a:r>
              <a:rPr lang="en-US" sz="2000" b="1" dirty="0" smtClean="0">
                <a:solidFill>
                  <a:srgbClr val="FF0000"/>
                </a:solidFill>
              </a:rPr>
              <a:t>and remember it’s a speaking task  </a:t>
            </a:r>
            <a:endParaRPr lang="en-US" sz="2000" b="1" dirty="0">
              <a:solidFill>
                <a:srgbClr val="FF0000"/>
              </a:solidFill>
            </a:endParaRPr>
          </a:p>
        </p:txBody>
      </p:sp>
      <p:sp>
        <p:nvSpPr>
          <p:cNvPr id="5" name="TextBox 4"/>
          <p:cNvSpPr txBox="1"/>
          <p:nvPr/>
        </p:nvSpPr>
        <p:spPr>
          <a:xfrm>
            <a:off x="914400" y="1772816"/>
            <a:ext cx="6400800" cy="4524316"/>
          </a:xfrm>
          <a:prstGeom prst="rect">
            <a:avLst/>
          </a:prstGeom>
          <a:noFill/>
        </p:spPr>
        <p:txBody>
          <a:bodyPr wrap="square" rtlCol="0">
            <a:spAutoFit/>
          </a:bodyPr>
          <a:lstStyle/>
          <a:p>
            <a:r>
              <a:rPr lang="en-US" b="1" dirty="0" smtClean="0"/>
              <a:t>What topics of discussion can you think of? They should be at least initially:</a:t>
            </a:r>
          </a:p>
          <a:p>
            <a:r>
              <a:rPr lang="en-US" dirty="0" smtClean="0"/>
              <a:t>- about the text</a:t>
            </a:r>
          </a:p>
          <a:p>
            <a:r>
              <a:rPr lang="en-US" dirty="0" smtClean="0"/>
              <a:t>- related to the text</a:t>
            </a:r>
          </a:p>
          <a:p>
            <a:endParaRPr lang="en-US" dirty="0" smtClean="0"/>
          </a:p>
          <a:p>
            <a:r>
              <a:rPr lang="en-US" b="1" dirty="0" smtClean="0"/>
              <a:t>But they may also be about:</a:t>
            </a:r>
          </a:p>
          <a:p>
            <a:r>
              <a:rPr lang="en-US" dirty="0" smtClean="0"/>
              <a:t>- language you focused on</a:t>
            </a:r>
          </a:p>
          <a:p>
            <a:endParaRPr lang="en-US" dirty="0"/>
          </a:p>
          <a:p>
            <a:r>
              <a:rPr lang="en-US" b="1" dirty="0" smtClean="0"/>
              <a:t>They might be:</a:t>
            </a:r>
          </a:p>
          <a:p>
            <a:r>
              <a:rPr lang="en-US" dirty="0" smtClean="0"/>
              <a:t>- sets of simple questions </a:t>
            </a:r>
          </a:p>
          <a:p>
            <a:r>
              <a:rPr lang="en-US" dirty="0" smtClean="0"/>
              <a:t>- </a:t>
            </a:r>
            <a:r>
              <a:rPr lang="en-US" dirty="0" err="1" smtClean="0"/>
              <a:t>personalised</a:t>
            </a:r>
            <a:r>
              <a:rPr lang="en-US" dirty="0" smtClean="0"/>
              <a:t> stories / experiences (have you ever..?)</a:t>
            </a:r>
          </a:p>
          <a:p>
            <a:r>
              <a:rPr lang="en-US" dirty="0" smtClean="0"/>
              <a:t>- debates (agreeing / disagreeing)</a:t>
            </a:r>
          </a:p>
          <a:p>
            <a:r>
              <a:rPr lang="en-US" dirty="0" smtClean="0"/>
              <a:t>- discussions (what do you think..? / ranking etc.)</a:t>
            </a:r>
          </a:p>
          <a:p>
            <a:endParaRPr lang="en-US" dirty="0" smtClean="0"/>
          </a:p>
          <a:p>
            <a:r>
              <a:rPr lang="en-US" dirty="0" smtClean="0">
                <a:solidFill>
                  <a:srgbClr val="FF0000"/>
                </a:solidFill>
              </a:rPr>
              <a:t>Write some 5 questions or instructions (e.g. tell a partner...).</a:t>
            </a:r>
          </a:p>
          <a:p>
            <a:r>
              <a:rPr lang="en-US" dirty="0" smtClean="0">
                <a:solidFill>
                  <a:srgbClr val="FF0000"/>
                </a:solidFill>
              </a:rPr>
              <a:t>What language might this generate?</a:t>
            </a:r>
            <a:endParaRPr lang="en-US" dirty="0">
              <a:solidFill>
                <a:srgbClr val="FF0000"/>
              </a:solidFill>
            </a:endParaRPr>
          </a:p>
        </p:txBody>
      </p:sp>
    </p:spTree>
    <p:extLst>
      <p:ext uri="{BB962C8B-B14F-4D97-AF65-F5344CB8AC3E}">
        <p14:creationId xmlns:p14="http://schemas.microsoft.com/office/powerpoint/2010/main" val="94286176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060848"/>
            <a:ext cx="5400600" cy="3139321"/>
          </a:xfrm>
          <a:prstGeom prst="rect">
            <a:avLst/>
          </a:prstGeom>
          <a:noFill/>
        </p:spPr>
        <p:txBody>
          <a:bodyPr wrap="square" rtlCol="0">
            <a:spAutoFit/>
          </a:bodyPr>
          <a:lstStyle/>
          <a:p>
            <a:pPr marL="285750" indent="-285750">
              <a:buFont typeface="Arial"/>
              <a:buChar char="•"/>
            </a:pPr>
            <a:r>
              <a:rPr lang="en-US" dirty="0" smtClean="0"/>
              <a:t>What do you think of the story of </a:t>
            </a:r>
            <a:r>
              <a:rPr lang="en-US" dirty="0" err="1" smtClean="0"/>
              <a:t>Mezzofanti</a:t>
            </a:r>
            <a:r>
              <a:rPr lang="en-US" dirty="0" smtClean="0"/>
              <a:t>? Do you believe it? Why / why not?</a:t>
            </a:r>
          </a:p>
          <a:p>
            <a:pPr marL="285750" indent="-285750">
              <a:buFont typeface="Arial"/>
              <a:buChar char="•"/>
            </a:pPr>
            <a:r>
              <a:rPr lang="en-US" dirty="0" smtClean="0"/>
              <a:t>What do you think of the advice given about language learning? Which pieces of advice do you already follow / think you should follow / doubt you will follow?</a:t>
            </a:r>
          </a:p>
          <a:p>
            <a:pPr marL="285750" indent="-285750">
              <a:buFont typeface="Arial"/>
              <a:buChar char="•"/>
            </a:pPr>
            <a:r>
              <a:rPr lang="en-US" dirty="0" smtClean="0"/>
              <a:t>Do you think other aspects of learning are genetic? What? What else affects learning?</a:t>
            </a:r>
          </a:p>
          <a:p>
            <a:pPr marL="285750" indent="-285750">
              <a:buFont typeface="Arial"/>
              <a:buChar char="•"/>
            </a:pPr>
            <a:r>
              <a:rPr lang="en-US" dirty="0" smtClean="0"/>
              <a:t>What things have you been good / bad at learning? Why?</a:t>
            </a:r>
            <a:endParaRPr lang="en-US" dirty="0"/>
          </a:p>
          <a:p>
            <a:endParaRPr lang="en-US" dirty="0" smtClean="0"/>
          </a:p>
        </p:txBody>
      </p:sp>
    </p:spTree>
    <p:extLst>
      <p:ext uri="{BB962C8B-B14F-4D97-AF65-F5344CB8AC3E}">
        <p14:creationId xmlns:p14="http://schemas.microsoft.com/office/powerpoint/2010/main" val="13323548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752600"/>
            <a:ext cx="78486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The questions below all use words highlighted in the text. Discuss them.</a:t>
            </a:r>
            <a:endParaRPr lang="en-US" dirty="0" smtClean="0"/>
          </a:p>
          <a:p>
            <a:pPr fontAlgn="base"/>
            <a:endParaRPr lang="en-US" dirty="0" smtClean="0"/>
          </a:p>
          <a:p>
            <a:pPr fontAlgn="base">
              <a:buFont typeface="Arial"/>
              <a:buChar char="•"/>
            </a:pPr>
            <a:r>
              <a:rPr lang="en-US" dirty="0" smtClean="0"/>
              <a:t>  What things can you think of that you or you country </a:t>
            </a:r>
            <a:r>
              <a:rPr lang="en-US" b="1" dirty="0" smtClean="0"/>
              <a:t>lacks</a:t>
            </a:r>
            <a:r>
              <a:rPr lang="en-US" dirty="0" smtClean="0"/>
              <a:t>?</a:t>
            </a:r>
          </a:p>
          <a:p>
            <a:pPr fontAlgn="base">
              <a:buFont typeface="Arial"/>
              <a:buChar char="•"/>
            </a:pPr>
            <a:r>
              <a:rPr lang="en-US" dirty="0" smtClean="0"/>
              <a:t>  Have you heard about any </a:t>
            </a:r>
            <a:r>
              <a:rPr lang="en-US" b="1" dirty="0" smtClean="0"/>
              <a:t>surveys </a:t>
            </a:r>
            <a:r>
              <a:rPr lang="en-US" dirty="0" smtClean="0"/>
              <a:t>recently? What were the </a:t>
            </a:r>
            <a:r>
              <a:rPr lang="en-US" b="1" dirty="0" smtClean="0"/>
              <a:t>findings</a:t>
            </a:r>
            <a:r>
              <a:rPr lang="en-US" dirty="0" smtClean="0"/>
              <a:t>?</a:t>
            </a:r>
          </a:p>
          <a:p>
            <a:pPr fontAlgn="base">
              <a:buFont typeface="Arial"/>
              <a:buChar char="•"/>
            </a:pPr>
            <a:r>
              <a:rPr lang="en-US" dirty="0" smtClean="0"/>
              <a:t>  Who do you know that </a:t>
            </a:r>
            <a:r>
              <a:rPr lang="en-US" b="1" dirty="0" smtClean="0"/>
              <a:t>possesses </a:t>
            </a:r>
            <a:r>
              <a:rPr lang="en-US" dirty="0" smtClean="0"/>
              <a:t>an unusual or great </a:t>
            </a:r>
            <a:r>
              <a:rPr lang="en-US" b="1" dirty="0" smtClean="0"/>
              <a:t>talent</a:t>
            </a:r>
            <a:r>
              <a:rPr lang="en-US" dirty="0" smtClean="0"/>
              <a:t>? What is it?</a:t>
            </a:r>
          </a:p>
          <a:p>
            <a:pPr fontAlgn="base">
              <a:buFont typeface="Arial"/>
              <a:buChar char="•"/>
            </a:pPr>
            <a:r>
              <a:rPr lang="en-US" dirty="0" smtClean="0"/>
              <a:t>  Can you think of any people who are </a:t>
            </a:r>
            <a:r>
              <a:rPr lang="en-US" b="1" dirty="0" smtClean="0"/>
              <a:t>legends</a:t>
            </a:r>
            <a:r>
              <a:rPr lang="en-US" dirty="0" smtClean="0"/>
              <a:t>? What for?</a:t>
            </a:r>
          </a:p>
          <a:p>
            <a:pPr>
              <a:buFont typeface="Arial"/>
              <a:buChar char="•"/>
            </a:pPr>
            <a:r>
              <a:rPr lang="en-US" dirty="0" smtClean="0"/>
              <a:t>  What things do you </a:t>
            </a:r>
            <a:r>
              <a:rPr lang="en-US" b="1" dirty="0" smtClean="0"/>
              <a:t>appreciate </a:t>
            </a:r>
            <a:r>
              <a:rPr lang="en-US" dirty="0" smtClean="0"/>
              <a:t>about people in your family?</a:t>
            </a:r>
            <a:endParaRPr lang="en-US" dirty="0"/>
          </a:p>
        </p:txBody>
      </p:sp>
    </p:spTree>
    <p:extLst>
      <p:ext uri="{BB962C8B-B14F-4D97-AF65-F5344CB8AC3E}">
        <p14:creationId xmlns:p14="http://schemas.microsoft.com/office/powerpoint/2010/main" val="35001300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algn="l"/>
            <a:endParaRPr lang="en-US" sz="2400" b="1" dirty="0"/>
          </a:p>
        </p:txBody>
      </p:sp>
      <p:sp>
        <p:nvSpPr>
          <p:cNvPr id="55299" name="Rectangle 3"/>
          <p:cNvSpPr>
            <a:spLocks noGrp="1" noChangeArrowheads="1"/>
          </p:cNvSpPr>
          <p:nvPr>
            <p:ph type="body" idx="1"/>
          </p:nvPr>
        </p:nvSpPr>
        <p:spPr>
          <a:xfrm>
            <a:off x="1036877" y="2276872"/>
            <a:ext cx="7620000" cy="3840824"/>
          </a:xfrm>
        </p:spPr>
        <p:txBody>
          <a:bodyPr/>
          <a:lstStyle/>
          <a:p>
            <a:pPr>
              <a:buFontTx/>
              <a:buNone/>
            </a:pPr>
            <a:r>
              <a:rPr lang="en-US" sz="2800" b="1" dirty="0" smtClean="0"/>
              <a:t>	Extensive </a:t>
            </a:r>
            <a:r>
              <a:rPr lang="en-US" sz="2800" b="1" dirty="0"/>
              <a:t>reading</a:t>
            </a:r>
            <a:r>
              <a:rPr lang="en-US" sz="2800" b="1" dirty="0">
                <a:solidFill>
                  <a:srgbClr val="FFFFFF"/>
                </a:solidFill>
              </a:rPr>
              <a:t>:</a:t>
            </a:r>
            <a:r>
              <a:rPr lang="en-US" sz="2800" b="1" dirty="0">
                <a:solidFill>
                  <a:srgbClr val="FFF821"/>
                </a:solidFill>
              </a:rPr>
              <a:t> </a:t>
            </a:r>
            <a:r>
              <a:rPr lang="en-US" sz="2800" b="1" dirty="0" smtClean="0">
                <a:solidFill>
                  <a:srgbClr val="FF0000"/>
                </a:solidFill>
              </a:rPr>
              <a:t>what </a:t>
            </a:r>
            <a:r>
              <a:rPr lang="en-US" sz="2800" b="1" dirty="0">
                <a:solidFill>
                  <a:srgbClr val="FF0000"/>
                </a:solidFill>
              </a:rPr>
              <a:t>is it good for?</a:t>
            </a:r>
            <a:endParaRPr lang="en-US" sz="2800" dirty="0">
              <a:solidFill>
                <a:srgbClr val="FF0000"/>
              </a:solidFill>
            </a:endParaRPr>
          </a:p>
        </p:txBody>
      </p:sp>
    </p:spTree>
    <p:extLst>
      <p:ext uri="{BB962C8B-B14F-4D97-AF65-F5344CB8AC3E}">
        <p14:creationId xmlns:p14="http://schemas.microsoft.com/office/powerpoint/2010/main" val="142027126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9632" y="1600201"/>
            <a:ext cx="6624736" cy="3773016"/>
          </a:xfrm>
        </p:spPr>
        <p:txBody>
          <a:bodyPr>
            <a:normAutofit/>
          </a:bodyPr>
          <a:lstStyle/>
          <a:p>
            <a:r>
              <a:rPr lang="en-US" sz="2400" dirty="0"/>
              <a:t>Enjoyment</a:t>
            </a:r>
          </a:p>
          <a:p>
            <a:r>
              <a:rPr lang="en-US" sz="2400" dirty="0"/>
              <a:t>Developing priming / automaticity</a:t>
            </a:r>
          </a:p>
          <a:p>
            <a:r>
              <a:rPr lang="en-US" sz="2400" dirty="0"/>
              <a:t>Developing speed (if it's easy enough)</a:t>
            </a:r>
          </a:p>
          <a:p>
            <a:pPr>
              <a:buNone/>
            </a:pPr>
            <a:endParaRPr lang="en-US" sz="2400" dirty="0">
              <a:solidFill>
                <a:srgbClr val="FFFF00"/>
              </a:solidFill>
            </a:endParaRPr>
          </a:p>
          <a:p>
            <a:pPr>
              <a:buNone/>
            </a:pPr>
            <a:endParaRPr lang="en-US" sz="2400" dirty="0">
              <a:solidFill>
                <a:srgbClr val="FFFF00"/>
              </a:solidFill>
            </a:endParaRPr>
          </a:p>
          <a:p>
            <a:pPr>
              <a:buNone/>
            </a:pPr>
            <a:r>
              <a:rPr lang="en-US" sz="2400" dirty="0"/>
              <a:t>But it's </a:t>
            </a:r>
            <a:r>
              <a:rPr lang="en-US" sz="2400" dirty="0">
                <a:solidFill>
                  <a:srgbClr val="FF0000"/>
                </a:solidFill>
              </a:rPr>
              <a:t>not</a:t>
            </a:r>
            <a:r>
              <a:rPr lang="en-US" sz="2400" dirty="0">
                <a:solidFill>
                  <a:srgbClr val="FFFF00"/>
                </a:solidFill>
              </a:rPr>
              <a:t> </a:t>
            </a:r>
            <a:r>
              <a:rPr lang="en-US" sz="2400" dirty="0"/>
              <a:t>about learning new words</a:t>
            </a:r>
          </a:p>
          <a:p>
            <a:pPr>
              <a:buNone/>
            </a:pPr>
            <a:r>
              <a:rPr lang="en-US" sz="2400" dirty="0">
                <a:solidFill>
                  <a:srgbClr val="FF0000"/>
                </a:solidFill>
              </a:rPr>
              <a:t>unless</a:t>
            </a:r>
            <a:r>
              <a:rPr lang="en-US" sz="2400" dirty="0">
                <a:solidFill>
                  <a:srgbClr val="FFFF00"/>
                </a:solidFill>
              </a:rPr>
              <a:t> </a:t>
            </a:r>
            <a:r>
              <a:rPr lang="en-US" sz="2400" dirty="0"/>
              <a:t>they stop and consciously look up </a:t>
            </a:r>
            <a:r>
              <a:rPr lang="en-US" sz="2400" dirty="0" smtClean="0"/>
              <a:t>language</a:t>
            </a:r>
            <a:endParaRPr lang="en-US" sz="2400" dirty="0"/>
          </a:p>
          <a:p>
            <a:endParaRPr lang="en-US" dirty="0"/>
          </a:p>
        </p:txBody>
      </p:sp>
    </p:spTree>
    <p:extLst>
      <p:ext uri="{BB962C8B-B14F-4D97-AF65-F5344CB8AC3E}">
        <p14:creationId xmlns:p14="http://schemas.microsoft.com/office/powerpoint/2010/main" val="184039686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988840"/>
            <a:ext cx="4114800" cy="461665"/>
          </a:xfrm>
          <a:prstGeom prst="rect">
            <a:avLst/>
          </a:prstGeom>
          <a:noFill/>
        </p:spPr>
        <p:txBody>
          <a:bodyPr wrap="square" rtlCol="0">
            <a:spAutoFit/>
          </a:bodyPr>
          <a:lstStyle/>
          <a:p>
            <a:r>
              <a:rPr lang="en-US" sz="2400" b="1" dirty="0" smtClean="0"/>
              <a:t>Encouraging extensive reading</a:t>
            </a:r>
            <a:endParaRPr lang="en-US" sz="2400" b="1" dirty="0"/>
          </a:p>
        </p:txBody>
      </p:sp>
      <p:sp>
        <p:nvSpPr>
          <p:cNvPr id="5" name="TextBox 4"/>
          <p:cNvSpPr txBox="1"/>
          <p:nvPr/>
        </p:nvSpPr>
        <p:spPr>
          <a:xfrm>
            <a:off x="2819400" y="2819400"/>
            <a:ext cx="3886200" cy="461665"/>
          </a:xfrm>
          <a:prstGeom prst="rect">
            <a:avLst/>
          </a:prstGeom>
          <a:noFill/>
        </p:spPr>
        <p:txBody>
          <a:bodyPr wrap="square" rtlCol="0">
            <a:spAutoFit/>
          </a:bodyPr>
          <a:lstStyle/>
          <a:p>
            <a:r>
              <a:rPr lang="en-US" sz="2400" b="1" dirty="0" smtClean="0">
                <a:solidFill>
                  <a:srgbClr val="FF0000"/>
                </a:solidFill>
              </a:rPr>
              <a:t>What do you do?</a:t>
            </a:r>
            <a:endParaRPr lang="en-US" sz="2400" b="1" dirty="0">
              <a:solidFill>
                <a:srgbClr val="FF0000"/>
              </a:solidFill>
            </a:endParaRPr>
          </a:p>
        </p:txBody>
      </p:sp>
    </p:spTree>
    <p:extLst>
      <p:ext uri="{BB962C8B-B14F-4D97-AF65-F5344CB8AC3E}">
        <p14:creationId xmlns:p14="http://schemas.microsoft.com/office/powerpoint/2010/main" val="12650675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060848"/>
            <a:ext cx="5400600" cy="1846659"/>
          </a:xfrm>
          <a:prstGeom prst="rect">
            <a:avLst/>
          </a:prstGeom>
          <a:noFill/>
        </p:spPr>
        <p:txBody>
          <a:bodyPr wrap="square" rtlCol="0">
            <a:spAutoFit/>
          </a:bodyPr>
          <a:lstStyle/>
          <a:p>
            <a:r>
              <a:rPr lang="en-US" sz="2400" b="1" dirty="0" smtClean="0">
                <a:solidFill>
                  <a:srgbClr val="000000"/>
                </a:solidFill>
              </a:rPr>
              <a:t>Part 5 – Practice lesson</a:t>
            </a:r>
          </a:p>
          <a:p>
            <a:endParaRPr lang="en-US" dirty="0" smtClean="0"/>
          </a:p>
          <a:p>
            <a:r>
              <a:rPr lang="en-US" dirty="0" smtClean="0"/>
              <a:t>Why might they be good?</a:t>
            </a:r>
          </a:p>
          <a:p>
            <a:r>
              <a:rPr lang="en-US" dirty="0" smtClean="0"/>
              <a:t>What kind of texts might be good? How might they relate to each other?</a:t>
            </a:r>
          </a:p>
          <a:p>
            <a:r>
              <a:rPr lang="en-US" dirty="0" smtClean="0"/>
              <a:t>What problems do you think there might be with them?</a:t>
            </a:r>
            <a:endParaRPr lang="en-US" dirty="0"/>
          </a:p>
        </p:txBody>
      </p:sp>
    </p:spTree>
    <p:extLst>
      <p:ext uri="{BB962C8B-B14F-4D97-AF65-F5344CB8AC3E}">
        <p14:creationId xmlns:p14="http://schemas.microsoft.com/office/powerpoint/2010/main" val="324040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1403648" y="1988840"/>
            <a:ext cx="5578721" cy="2308324"/>
          </a:xfrm>
          <a:prstGeom prst="rect">
            <a:avLst/>
          </a:prstGeom>
        </p:spPr>
        <p:txBody>
          <a:bodyPr wrap="none">
            <a:spAutoFit/>
          </a:bodyPr>
          <a:lstStyle/>
          <a:p>
            <a:r>
              <a:rPr lang="en-GB" sz="2400" dirty="0"/>
              <a:t>There’s no pleasing some people.</a:t>
            </a:r>
          </a:p>
          <a:p>
            <a:r>
              <a:rPr lang="en-GB" sz="2400" dirty="0"/>
              <a:t>There’s no angering some people.</a:t>
            </a:r>
          </a:p>
          <a:p>
            <a:r>
              <a:rPr lang="en-GB" sz="2400" dirty="0"/>
              <a:t>It’s no satisfaction for some people.</a:t>
            </a:r>
          </a:p>
          <a:p>
            <a:r>
              <a:rPr lang="en-GB" sz="2400" dirty="0"/>
              <a:t>Making some people pleased is impossible.</a:t>
            </a:r>
          </a:p>
          <a:p>
            <a:r>
              <a:rPr lang="en-GB" sz="2400" dirty="0"/>
              <a:t>Some cannot be ensured happiness.</a:t>
            </a:r>
          </a:p>
          <a:p>
            <a:r>
              <a:rPr lang="en-GB" sz="2400" dirty="0"/>
              <a:t>A few can gain no satisfaction. </a:t>
            </a:r>
          </a:p>
        </p:txBody>
      </p:sp>
    </p:spTree>
    <p:extLst>
      <p:ext uri="{BB962C8B-B14F-4D97-AF65-F5344CB8AC3E}">
        <p14:creationId xmlns:p14="http://schemas.microsoft.com/office/powerpoint/2010/main" val="357585410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646331"/>
          </a:xfrm>
          <a:prstGeom prst="rect">
            <a:avLst/>
          </a:prstGeom>
          <a:noFill/>
        </p:spPr>
        <p:txBody>
          <a:bodyPr wrap="square" rtlCol="0">
            <a:spAutoFit/>
          </a:bodyPr>
          <a:lstStyle/>
          <a:p>
            <a:r>
              <a:rPr lang="en-US" sz="3600" b="1" dirty="0" smtClean="0"/>
              <a:t>Any Questions?</a:t>
            </a:r>
            <a:endParaRPr lang="en-US" dirty="0" smtClean="0"/>
          </a:p>
        </p:txBody>
      </p:sp>
    </p:spTree>
    <p:extLst>
      <p:ext uri="{BB962C8B-B14F-4D97-AF65-F5344CB8AC3E}">
        <p14:creationId xmlns:p14="http://schemas.microsoft.com/office/powerpoint/2010/main" val="302382198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2132856"/>
            <a:ext cx="5616624" cy="3046988"/>
          </a:xfrm>
          <a:prstGeom prst="rect">
            <a:avLst/>
          </a:prstGeom>
          <a:noFill/>
        </p:spPr>
        <p:txBody>
          <a:bodyPr wrap="square" rtlCol="0">
            <a:spAutoFit/>
          </a:bodyPr>
          <a:lstStyle/>
          <a:p>
            <a:r>
              <a:rPr lang="en-US" sz="2400" dirty="0" smtClean="0">
                <a:solidFill>
                  <a:srgbClr val="FF0000"/>
                </a:solidFill>
              </a:rPr>
              <a:t>Problems. How to deal with them?</a:t>
            </a:r>
          </a:p>
          <a:p>
            <a:endParaRPr lang="en-US" sz="2400" dirty="0" smtClean="0">
              <a:solidFill>
                <a:srgbClr val="FFFF00"/>
              </a:solidFill>
            </a:endParaRPr>
          </a:p>
          <a:p>
            <a:pPr marL="285750" indent="-285750">
              <a:buFont typeface="Arial"/>
              <a:buChar char="•"/>
            </a:pPr>
            <a:r>
              <a:rPr lang="en-US" dirty="0" smtClean="0"/>
              <a:t>Odd numbers.</a:t>
            </a:r>
          </a:p>
          <a:p>
            <a:pPr marL="285750" indent="-285750">
              <a:buFont typeface="Arial"/>
              <a:buChar char="•"/>
            </a:pPr>
            <a:r>
              <a:rPr lang="en-US" dirty="0" smtClean="0"/>
              <a:t>Texts contain difficult language.</a:t>
            </a:r>
          </a:p>
          <a:p>
            <a:pPr marL="285750" indent="-285750">
              <a:buFont typeface="Arial"/>
              <a:buChar char="•"/>
            </a:pPr>
            <a:r>
              <a:rPr lang="en-US" dirty="0"/>
              <a:t>Students just read out their text – slow / boring.</a:t>
            </a:r>
          </a:p>
          <a:p>
            <a:pPr marL="285750" indent="-285750">
              <a:buFont typeface="Arial"/>
              <a:buChar char="•"/>
            </a:pPr>
            <a:r>
              <a:rPr lang="en-US" dirty="0"/>
              <a:t>Some students are weaker – might not exchange info or give the wrong info</a:t>
            </a:r>
            <a:r>
              <a:rPr lang="en-US" dirty="0" smtClean="0"/>
              <a:t>.</a:t>
            </a:r>
          </a:p>
          <a:p>
            <a:pPr marL="285750" indent="-285750">
              <a:buFont typeface="Arial"/>
              <a:buChar char="•"/>
            </a:pPr>
            <a:r>
              <a:rPr lang="en-US" dirty="0" smtClean="0"/>
              <a:t>Can’t go through the answers to all texts.</a:t>
            </a:r>
          </a:p>
          <a:p>
            <a:pPr marL="285750" indent="-285750">
              <a:buFont typeface="Arial"/>
              <a:buChar char="•"/>
            </a:pPr>
            <a:r>
              <a:rPr lang="en-US" dirty="0" smtClean="0"/>
              <a:t>Students may miss out on new language.</a:t>
            </a:r>
          </a:p>
          <a:p>
            <a:endParaRPr lang="en-US" dirty="0"/>
          </a:p>
        </p:txBody>
      </p:sp>
    </p:spTree>
    <p:extLst>
      <p:ext uri="{BB962C8B-B14F-4D97-AF65-F5344CB8AC3E}">
        <p14:creationId xmlns:p14="http://schemas.microsoft.com/office/powerpoint/2010/main" val="25693339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2123658"/>
          </a:xfrm>
          <a:prstGeom prst="rect">
            <a:avLst/>
          </a:prstGeom>
          <a:noFill/>
        </p:spPr>
        <p:txBody>
          <a:bodyPr wrap="square" rtlCol="0">
            <a:spAutoFit/>
          </a:bodyPr>
          <a:lstStyle/>
          <a:p>
            <a:r>
              <a:rPr lang="en-US" sz="3600" b="1" dirty="0" smtClean="0"/>
              <a:t>DAY 5</a:t>
            </a:r>
          </a:p>
          <a:p>
            <a:r>
              <a:rPr lang="en-US" sz="3600" b="1" dirty="0" smtClean="0"/>
              <a:t>Writing and exams</a:t>
            </a:r>
          </a:p>
          <a:p>
            <a:endParaRPr lang="en-US" sz="3600" b="1" dirty="0"/>
          </a:p>
          <a:p>
            <a:r>
              <a:rPr lang="en-US" sz="2400" b="1" dirty="0" smtClean="0"/>
              <a:t>Part 1 – two types of writing</a:t>
            </a:r>
            <a:endParaRPr lang="en-US" sz="2400" dirty="0" smtClean="0"/>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85596" y="1005204"/>
            <a:ext cx="7772400" cy="4495800"/>
          </a:xfrm>
        </p:spPr>
        <p:txBody>
          <a:bodyPr/>
          <a:lstStyle/>
          <a:p>
            <a:pPr marL="0" indent="0" eaLnBrk="1" hangingPunct="1">
              <a:lnSpc>
                <a:spcPct val="90000"/>
              </a:lnSpc>
              <a:buNone/>
            </a:pPr>
            <a:endParaRPr lang="en-US" dirty="0">
              <a:latin typeface="Arial" charset="0"/>
              <a:ea typeface="ヒラギノ角ゴ Pro W3" charset="0"/>
              <a:cs typeface="ヒラギノ角ゴ Pro W3" charset="0"/>
            </a:endParaRPr>
          </a:p>
          <a:p>
            <a:pPr marL="514350" indent="-514350" eaLnBrk="1" hangingPunct="1">
              <a:lnSpc>
                <a:spcPct val="90000"/>
              </a:lnSpc>
              <a:buFontTx/>
              <a:buAutoNum type="arabicPlain"/>
            </a:pPr>
            <a:r>
              <a:rPr lang="en-US" sz="2400" dirty="0">
                <a:latin typeface="Arial" charset="0"/>
                <a:ea typeface="ヒラギノ角ゴ Pro W3" charset="0"/>
                <a:cs typeface="ヒラギノ角ゴ Pro W3" charset="0"/>
              </a:rPr>
              <a:t>The last letter / email you write in Russian? And in English?</a:t>
            </a:r>
          </a:p>
          <a:p>
            <a:pPr marL="514350" indent="-514350" eaLnBrk="1" hangingPunct="1">
              <a:lnSpc>
                <a:spcPct val="90000"/>
              </a:lnSpc>
              <a:buFontTx/>
              <a:buAutoNum type="arabicPlain"/>
            </a:pPr>
            <a:r>
              <a:rPr lang="en-US" sz="2400" dirty="0">
                <a:latin typeface="Arial" charset="0"/>
                <a:ea typeface="ヒラギノ角ゴ Pro W3" charset="0"/>
                <a:cs typeface="ヒラギノ角ゴ Pro W3" charset="0"/>
              </a:rPr>
              <a:t>The biggest piece of writing you</a:t>
            </a:r>
            <a:r>
              <a:rPr lang="ja-JP" altLang="en-US" sz="2400" dirty="0">
                <a:latin typeface="Arial" charset="0"/>
                <a:ea typeface="ヒラギノ角ゴ Pro W3" charset="0"/>
                <a:cs typeface="ヒラギノ角ゴ Pro W3" charset="0"/>
              </a:rPr>
              <a:t>’</a:t>
            </a:r>
            <a:r>
              <a:rPr lang="en-US" sz="2400" dirty="0" err="1">
                <a:latin typeface="Arial" charset="0"/>
                <a:ea typeface="ヒラギノ角ゴ Pro W3" charset="0"/>
                <a:cs typeface="ヒラギノ角ゴ Pro W3" charset="0"/>
              </a:rPr>
              <a:t>ve</a:t>
            </a:r>
            <a:r>
              <a:rPr lang="en-US" sz="2400" dirty="0">
                <a:latin typeface="Arial" charset="0"/>
                <a:ea typeface="ヒラギノ角ゴ Pro W3" charset="0"/>
                <a:cs typeface="ヒラギノ角ゴ Pro W3" charset="0"/>
              </a:rPr>
              <a:t> ever done in Russian? And in English?</a:t>
            </a:r>
          </a:p>
        </p:txBody>
      </p:sp>
    </p:spTree>
    <p:extLst>
      <p:ext uri="{BB962C8B-B14F-4D97-AF65-F5344CB8AC3E}">
        <p14:creationId xmlns:p14="http://schemas.microsoft.com/office/powerpoint/2010/main" val="57293635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685800" y="1371600"/>
            <a:ext cx="7772400" cy="4114800"/>
          </a:xfrm>
        </p:spPr>
        <p:txBody>
          <a:bodyPr/>
          <a:lstStyle/>
          <a:p>
            <a:pPr eaLnBrk="1" hangingPunct="1">
              <a:lnSpc>
                <a:spcPct val="90000"/>
              </a:lnSpc>
            </a:pPr>
            <a:r>
              <a:rPr lang="en-US" sz="2400" dirty="0">
                <a:latin typeface="Arial" charset="0"/>
                <a:ea typeface="ヒラギノ角ゴ Pro W3" charset="0"/>
                <a:cs typeface="ヒラギノ角ゴ Pro W3" charset="0"/>
              </a:rPr>
              <a:t>How much time do your students spend speaking in class? And writing?</a:t>
            </a:r>
          </a:p>
          <a:p>
            <a:pPr eaLnBrk="1" hangingPunct="1">
              <a:lnSpc>
                <a:spcPct val="90000"/>
              </a:lnSpc>
            </a:pPr>
            <a:r>
              <a:rPr lang="en-US" sz="2400" dirty="0">
                <a:latin typeface="Arial" charset="0"/>
                <a:ea typeface="ヒラギノ角ゴ Pro W3" charset="0"/>
                <a:cs typeface="ヒラギノ角ゴ Pro W3" charset="0"/>
              </a:rPr>
              <a:t>What kinds of things do they do?</a:t>
            </a:r>
          </a:p>
          <a:p>
            <a:pPr eaLnBrk="1" hangingPunct="1">
              <a:lnSpc>
                <a:spcPct val="90000"/>
              </a:lnSpc>
            </a:pPr>
            <a:r>
              <a:rPr lang="en-US" sz="2400" dirty="0">
                <a:latin typeface="Arial" charset="0"/>
                <a:ea typeface="ヒラギノ角ゴ Pro W3" charset="0"/>
                <a:cs typeface="ヒラギノ角ゴ Pro W3" charset="0"/>
              </a:rPr>
              <a:t>Why?</a:t>
            </a:r>
          </a:p>
          <a:p>
            <a:pPr eaLnBrk="1" hangingPunct="1">
              <a:lnSpc>
                <a:spcPct val="90000"/>
              </a:lnSpc>
            </a:pPr>
            <a:r>
              <a:rPr lang="en-US" sz="2400" dirty="0">
                <a:latin typeface="Arial" charset="0"/>
                <a:ea typeface="ヒラギノ角ゴ Pro W3" charset="0"/>
                <a:cs typeface="ヒラギノ角ゴ Pro W3" charset="0"/>
              </a:rPr>
              <a:t>How far does this reflect what they may want to say or write </a:t>
            </a:r>
            <a:r>
              <a:rPr lang="en-US" sz="2400" i="1" dirty="0">
                <a:latin typeface="Arial" charset="0"/>
                <a:ea typeface="ヒラギノ角ゴ Pro W3" charset="0"/>
                <a:cs typeface="ヒラギノ角ゴ Pro W3" charset="0"/>
              </a:rPr>
              <a:t>outside</a:t>
            </a:r>
            <a:r>
              <a:rPr lang="en-US" sz="2400" dirty="0">
                <a:latin typeface="Arial" charset="0"/>
                <a:ea typeface="ヒラギノ角ゴ Pro W3" charset="0"/>
                <a:cs typeface="ヒラギノ角ゴ Pro W3" charset="0"/>
              </a:rPr>
              <a:t> class?</a:t>
            </a:r>
          </a:p>
          <a:p>
            <a:pPr eaLnBrk="1" hangingPunct="1">
              <a:lnSpc>
                <a:spcPct val="90000"/>
              </a:lnSpc>
            </a:pPr>
            <a:r>
              <a:rPr lang="en-US" sz="2400" dirty="0">
                <a:latin typeface="Arial" charset="0"/>
                <a:ea typeface="ヒラギノ角ゴ Pro W3" charset="0"/>
                <a:cs typeface="ヒラギノ角ゴ Pro W3" charset="0"/>
              </a:rPr>
              <a:t>What makes a good speaker / writer?</a:t>
            </a:r>
          </a:p>
          <a:p>
            <a:pPr eaLnBrk="1" hangingPunct="1">
              <a:lnSpc>
                <a:spcPct val="90000"/>
              </a:lnSpc>
              <a:buFontTx/>
              <a:buNone/>
            </a:pP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45530572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Two types of writing</a:t>
            </a:r>
            <a:endParaRPr lang="ru-RU" dirty="0"/>
          </a:p>
        </p:txBody>
      </p:sp>
      <p:sp>
        <p:nvSpPr>
          <p:cNvPr id="3" name="Объект 2"/>
          <p:cNvSpPr>
            <a:spLocks noGrp="1"/>
          </p:cNvSpPr>
          <p:nvPr>
            <p:ph idx="1"/>
          </p:nvPr>
        </p:nvSpPr>
        <p:spPr/>
        <p:txBody>
          <a:bodyPr>
            <a:normAutofit lnSpcReduction="10000"/>
          </a:bodyPr>
          <a:lstStyle/>
          <a:p>
            <a:r>
              <a:rPr lang="en-US" sz="2400" b="1" dirty="0" smtClean="0"/>
              <a:t>Practice and play</a:t>
            </a:r>
          </a:p>
          <a:p>
            <a:pPr>
              <a:buFontTx/>
              <a:buChar char="-"/>
            </a:pPr>
            <a:r>
              <a:rPr lang="en-US" sz="2000" dirty="0" smtClean="0"/>
              <a:t>doing something with the language</a:t>
            </a:r>
          </a:p>
          <a:p>
            <a:pPr>
              <a:buFontTx/>
              <a:buChar char="-"/>
            </a:pPr>
            <a:r>
              <a:rPr lang="en-US" sz="2000" dirty="0"/>
              <a:t>anything </a:t>
            </a:r>
            <a:r>
              <a:rPr lang="en-US" sz="2000" dirty="0" smtClean="0"/>
              <a:t>goes / no model or ‘correct’ structure</a:t>
            </a:r>
            <a:endParaRPr lang="en-US" sz="2000" dirty="0"/>
          </a:p>
          <a:p>
            <a:pPr>
              <a:buFontTx/>
              <a:buChar char="-"/>
            </a:pPr>
            <a:r>
              <a:rPr lang="en-US" sz="2000" dirty="0" smtClean="0"/>
              <a:t>outcome is being better at using vocab / grammar</a:t>
            </a:r>
          </a:p>
          <a:p>
            <a:pPr>
              <a:buFontTx/>
              <a:buChar char="-"/>
            </a:pPr>
            <a:r>
              <a:rPr lang="en-US" sz="2000" dirty="0" smtClean="0"/>
              <a:t>‘Marking’ will focus on the language or simply encouraging more practice</a:t>
            </a:r>
          </a:p>
          <a:p>
            <a:r>
              <a:rPr lang="en-US" sz="2400" b="1" dirty="0" smtClean="0"/>
              <a:t>Writing particular genres</a:t>
            </a:r>
          </a:p>
          <a:p>
            <a:pPr>
              <a:buFontTx/>
              <a:buChar char="-"/>
            </a:pPr>
            <a:r>
              <a:rPr lang="en-US" sz="2000" dirty="0" smtClean="0"/>
              <a:t>email / essays / dissertations / presentations / exams (stories / reports / articles etc.)</a:t>
            </a:r>
          </a:p>
          <a:p>
            <a:pPr>
              <a:buFontTx/>
              <a:buChar char="-"/>
            </a:pPr>
            <a:r>
              <a:rPr lang="en-US" sz="2000" dirty="0" smtClean="0"/>
              <a:t>Specific expectations of readers in terms of structure and some language</a:t>
            </a:r>
          </a:p>
          <a:p>
            <a:pPr>
              <a:buFontTx/>
              <a:buChar char="-"/>
            </a:pPr>
            <a:r>
              <a:rPr lang="en-US" sz="2000" dirty="0" smtClean="0"/>
              <a:t>Need a model </a:t>
            </a:r>
          </a:p>
          <a:p>
            <a:pPr>
              <a:buFontTx/>
              <a:buChar char="-"/>
            </a:pPr>
            <a:r>
              <a:rPr lang="en-US" sz="2000" dirty="0" smtClean="0"/>
              <a:t>Outcome is being better at the particular genre</a:t>
            </a:r>
          </a:p>
          <a:p>
            <a:pPr>
              <a:buFontTx/>
              <a:buChar char="-"/>
            </a:pPr>
            <a:r>
              <a:rPr lang="en-US" sz="2000" dirty="0" smtClean="0"/>
              <a:t>Marking needs to address the structure / genre / content and then language</a:t>
            </a:r>
            <a:endParaRPr lang="ru-RU" sz="2000" dirty="0"/>
          </a:p>
        </p:txBody>
      </p:sp>
    </p:spTree>
    <p:extLst>
      <p:ext uri="{BB962C8B-B14F-4D97-AF65-F5344CB8AC3E}">
        <p14:creationId xmlns:p14="http://schemas.microsoft.com/office/powerpoint/2010/main" val="165376515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457200" y="1066800"/>
            <a:ext cx="8001000" cy="5029200"/>
          </a:xfrm>
        </p:spPr>
        <p:txBody>
          <a:bodyPr/>
          <a:lstStyle/>
          <a:p>
            <a:pPr eaLnBrk="1" hangingPunct="1">
              <a:buFontTx/>
              <a:buNone/>
            </a:pPr>
            <a:r>
              <a:rPr lang="en-US" sz="2400" dirty="0">
                <a:solidFill>
                  <a:srgbClr val="FF0000"/>
                </a:solidFill>
                <a:latin typeface="Arial" charset="0"/>
                <a:ea typeface="ヒラギノ角ゴ Pro W3" charset="0"/>
                <a:cs typeface="ヒラギノ角ゴ Pro W3" charset="0"/>
              </a:rPr>
              <a:t>WRITING TO PRACTISE SPEAKING!</a:t>
            </a:r>
          </a:p>
          <a:p>
            <a:pPr>
              <a:buFontTx/>
              <a:buNone/>
            </a:pPr>
            <a:r>
              <a:rPr lang="en-US" sz="2000" dirty="0">
                <a:latin typeface="Arial" charset="0"/>
                <a:ea typeface="ヒラギノ角ゴ Pro W3" charset="0"/>
                <a:cs typeface="ヒラギノ角ゴ Pro W3" charset="0"/>
              </a:rPr>
              <a:t>- 	</a:t>
            </a:r>
            <a:r>
              <a:rPr lang="en-US" sz="2000" dirty="0" smtClean="0">
                <a:latin typeface="Arial" charset="0"/>
                <a:ea typeface="ヒラギノ角ゴ Pro W3" charset="0"/>
                <a:cs typeface="ヒラギノ角ゴ Pro W3" charset="0"/>
              </a:rPr>
              <a:t>Whole class dialogue writing</a:t>
            </a:r>
          </a:p>
          <a:p>
            <a:pPr>
              <a:buFontTx/>
              <a:buNone/>
            </a:pPr>
            <a:r>
              <a:rPr lang="en-US" sz="2000" dirty="0" smtClean="0">
                <a:latin typeface="Arial" charset="0"/>
                <a:ea typeface="ヒラギノ角ゴ Pro W3" charset="0"/>
                <a:cs typeface="ヒラギノ角ゴ Pro W3" charset="0"/>
              </a:rPr>
              <a:t>-	Write </a:t>
            </a:r>
            <a:r>
              <a:rPr lang="en-US" sz="2000" dirty="0">
                <a:latin typeface="Arial" charset="0"/>
                <a:ea typeface="ヒラギノ角ゴ Pro W3" charset="0"/>
                <a:cs typeface="ヒラギノ角ゴ Pro W3" charset="0"/>
              </a:rPr>
              <a:t>a new version of a conversation studied in class.</a:t>
            </a:r>
          </a:p>
          <a:p>
            <a:pPr>
              <a:buFontTx/>
              <a:buNone/>
            </a:pPr>
            <a:r>
              <a:rPr lang="en-US" sz="2000" dirty="0">
                <a:latin typeface="Arial" charset="0"/>
                <a:ea typeface="ヒラギノ角ゴ Pro W3" charset="0"/>
                <a:cs typeface="ヒラギノ角ゴ Pro W3" charset="0"/>
              </a:rPr>
              <a:t>- 	Write up the discussion you had in class on a particular topic.</a:t>
            </a:r>
          </a:p>
          <a:p>
            <a:pPr>
              <a:buFontTx/>
              <a:buNone/>
            </a:pPr>
            <a:r>
              <a:rPr lang="en-US" sz="2000" dirty="0">
                <a:latin typeface="Arial" charset="0"/>
                <a:ea typeface="ヒラギノ角ゴ Pro W3" charset="0"/>
                <a:cs typeface="ヒラギノ角ゴ Pro W3" charset="0"/>
              </a:rPr>
              <a:t>- 	Write an imagined conversation with a friend on a topic of your choice.</a:t>
            </a:r>
          </a:p>
          <a:p>
            <a:pPr>
              <a:buFontTx/>
              <a:buNone/>
            </a:pPr>
            <a:r>
              <a:rPr lang="en-US" sz="2000" dirty="0">
                <a:latin typeface="Arial" charset="0"/>
                <a:ea typeface="ヒラギノ角ゴ Pro W3" charset="0"/>
                <a:cs typeface="ヒラギノ角ゴ Pro W3" charset="0"/>
              </a:rPr>
              <a:t>- 	Write a conversation you'd like to have  (e.g. about the World Cup)</a:t>
            </a:r>
          </a:p>
          <a:p>
            <a:pPr>
              <a:buFontTx/>
              <a:buChar char="-"/>
            </a:pPr>
            <a:r>
              <a:rPr lang="en-US" sz="2000" dirty="0">
                <a:latin typeface="Arial" charset="0"/>
                <a:ea typeface="ヒラギノ角ゴ Pro W3" charset="0"/>
                <a:cs typeface="ヒラギノ角ゴ Pro W3" charset="0"/>
              </a:rPr>
              <a:t>Write a conversation you can imagine having in a particular place (e.g. in the lift / elevator)</a:t>
            </a:r>
          </a:p>
          <a:p>
            <a:pPr eaLnBrk="1" hangingPunct="1">
              <a:buFontTx/>
              <a:buNone/>
            </a:pPr>
            <a:endParaRPr lang="en-US" dirty="0">
              <a:solidFill>
                <a:srgbClr val="FFFF00"/>
              </a:solidFill>
              <a:latin typeface="Arial" charset="0"/>
              <a:ea typeface="ヒラギノ角ゴ Pro W3" charset="0"/>
              <a:cs typeface="ヒラギノ角ゴ Pro W3" charset="0"/>
            </a:endParaRPr>
          </a:p>
          <a:p>
            <a:pPr eaLnBrk="1" hangingPunct="1">
              <a:buFontTx/>
              <a:buChar char="-"/>
            </a:pPr>
            <a:endParaRPr lang="en-US" sz="2000" dirty="0">
              <a:latin typeface="Arial" charset="0"/>
              <a:ea typeface="ヒラギノ角ゴ Pro W3" charset="0"/>
              <a:cs typeface="ヒラギノ角ゴ Pro W3" charset="0"/>
            </a:endParaRPr>
          </a:p>
        </p:txBody>
      </p:sp>
      <p:sp>
        <p:nvSpPr>
          <p:cNvPr id="21507" name="Text Box 3"/>
          <p:cNvSpPr txBox="1">
            <a:spLocks noChangeArrowheads="1"/>
          </p:cNvSpPr>
          <p:nvPr/>
        </p:nvSpPr>
        <p:spPr bwMode="auto">
          <a:xfrm>
            <a:off x="457200" y="182563"/>
            <a:ext cx="4495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spcBef>
                <a:spcPct val="50000"/>
              </a:spcBef>
            </a:pPr>
            <a:r>
              <a:rPr lang="en-US" sz="3200" b="1" dirty="0"/>
              <a:t>Practice and</a:t>
            </a:r>
            <a:r>
              <a:rPr lang="en-US" sz="3600" b="1" dirty="0"/>
              <a:t> </a:t>
            </a:r>
            <a:r>
              <a:rPr lang="en-US" sz="3200" b="1" dirty="0"/>
              <a:t>play</a:t>
            </a:r>
            <a:endParaRPr lang="en-US" sz="3200" dirty="0"/>
          </a:p>
        </p:txBody>
      </p:sp>
    </p:spTree>
    <p:extLst>
      <p:ext uri="{BB962C8B-B14F-4D97-AF65-F5344CB8AC3E}">
        <p14:creationId xmlns:p14="http://schemas.microsoft.com/office/powerpoint/2010/main" val="1950387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0"/>
                                  </p:stCondLst>
                                  <p:childTnLst>
                                    <p:set>
                                      <p:cBhvr>
                                        <p:cTn id="6" dur="1" fill="hold">
                                          <p:stCondLst>
                                            <p:cond delay="499"/>
                                          </p:stCondLst>
                                        </p:cTn>
                                        <p:tgtEl>
                                          <p:spTgt spid="1095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advAuto="10000"/>
    </p:bldLst>
  </p:timing>
</p:sld>
</file>

<file path=ppt/slides/slide2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457200" y="1066800"/>
            <a:ext cx="8001000" cy="5029200"/>
          </a:xfrm>
        </p:spPr>
        <p:txBody>
          <a:bodyPr/>
          <a:lstStyle/>
          <a:p>
            <a:pPr eaLnBrk="1" hangingPunct="1">
              <a:buFontTx/>
              <a:buNone/>
            </a:pPr>
            <a:r>
              <a:rPr lang="en-US" sz="2400" dirty="0">
                <a:solidFill>
                  <a:srgbClr val="FF0000"/>
                </a:solidFill>
                <a:latin typeface="Arial" charset="0"/>
                <a:ea typeface="ヒラギノ角ゴ Pro W3" charset="0"/>
                <a:cs typeface="ヒラギノ角ゴ Pro W3" charset="0"/>
              </a:rPr>
              <a:t>LEARNER </a:t>
            </a:r>
            <a:r>
              <a:rPr lang="en-US" sz="2400" dirty="0">
                <a:solidFill>
                  <a:srgbClr val="FF0000"/>
                </a:solidFill>
                <a:latin typeface="Arial" charset="0"/>
                <a:ea typeface="ヒラギノ角ゴ Pro W3" charset="0"/>
                <a:cs typeface="ヒラギノ角ゴ Pro W3" charset="0"/>
                <a:hlinkClick r:id="rId2" action="ppaction://hlinkfile"/>
              </a:rPr>
              <a:t>JOURNALS</a:t>
            </a:r>
            <a:endParaRPr lang="en-US" sz="2400" dirty="0">
              <a:solidFill>
                <a:srgbClr val="FF0000"/>
              </a:solidFill>
              <a:latin typeface="Arial" charset="0"/>
              <a:ea typeface="ヒラギノ角ゴ Pro W3" charset="0"/>
              <a:cs typeface="ヒラギノ角ゴ Pro W3" charset="0"/>
            </a:endParaRPr>
          </a:p>
          <a:p>
            <a:pPr eaLnBrk="1" hangingPunct="1">
              <a:buFontTx/>
              <a:buChar char="-"/>
            </a:pPr>
            <a:r>
              <a:rPr lang="en-US" sz="2000" dirty="0">
                <a:latin typeface="Arial" charset="0"/>
                <a:ea typeface="ヒラギノ角ゴ Pro W3" charset="0"/>
                <a:cs typeface="ヒラギノ角ゴ Pro W3" charset="0"/>
              </a:rPr>
              <a:t>What did you do to </a:t>
            </a:r>
            <a:r>
              <a:rPr lang="en-US" sz="2000" dirty="0">
                <a:latin typeface="Arial" charset="0"/>
                <a:ea typeface="ヒラギノ角ゴ Pro W3" charset="0"/>
                <a:cs typeface="ヒラギノ角ゴ Pro W3" charset="0"/>
                <a:hlinkClick r:id="rId3" action="ppaction://hlinkfile"/>
              </a:rPr>
              <a:t>improve </a:t>
            </a:r>
            <a:r>
              <a:rPr lang="en-US" sz="2000" dirty="0">
                <a:latin typeface="Arial" charset="0"/>
                <a:ea typeface="ヒラギノ角ゴ Pro W3" charset="0"/>
                <a:cs typeface="ヒラギノ角ゴ Pro W3" charset="0"/>
              </a:rPr>
              <a:t>your English this week?</a:t>
            </a:r>
          </a:p>
          <a:p>
            <a:pPr eaLnBrk="1" hangingPunct="1">
              <a:buFontTx/>
              <a:buChar char="-"/>
            </a:pPr>
            <a:r>
              <a:rPr lang="en-US" sz="2000" dirty="0">
                <a:latin typeface="Arial" charset="0"/>
                <a:ea typeface="ヒラギノ角ゴ Pro W3" charset="0"/>
                <a:cs typeface="ヒラギノ角ゴ Pro W3" charset="0"/>
              </a:rPr>
              <a:t>Write 5-10 lines about anything you like every day.</a:t>
            </a:r>
          </a:p>
          <a:p>
            <a:pPr eaLnBrk="1" hangingPunct="1">
              <a:buFontTx/>
              <a:buChar char="-"/>
            </a:pPr>
            <a:r>
              <a:rPr lang="en-US" sz="2000" dirty="0">
                <a:latin typeface="Arial" charset="0"/>
                <a:ea typeface="ヒラギノ角ゴ Pro W3" charset="0"/>
                <a:cs typeface="ヒラギノ角ゴ Pro W3" charset="0"/>
              </a:rPr>
              <a:t>Write about a story in the news you saw / read about every day.</a:t>
            </a:r>
          </a:p>
          <a:p>
            <a:pPr eaLnBrk="1" hangingPunct="1">
              <a:buFontTx/>
              <a:buChar char="-"/>
            </a:pPr>
            <a:r>
              <a:rPr lang="en-US" sz="2000" dirty="0">
                <a:latin typeface="Arial" charset="0"/>
                <a:ea typeface="ヒラギノ角ゴ Pro W3" charset="0"/>
                <a:cs typeface="ヒラギノ角ゴ Pro W3" charset="0"/>
              </a:rPr>
              <a:t>Write a diary about your day, trying to include new words or structures you</a:t>
            </a:r>
            <a:r>
              <a:rPr lang="ja-JP" altLang="en-US" sz="2000" dirty="0">
                <a:latin typeface="Arial" charset="0"/>
                <a:ea typeface="ヒラギノ角ゴ Pro W3" charset="0"/>
                <a:cs typeface="ヒラギノ角ゴ Pro W3" charset="0"/>
              </a:rPr>
              <a:t>’</a:t>
            </a:r>
            <a:r>
              <a:rPr lang="en-US" sz="2000" dirty="0" err="1">
                <a:latin typeface="Arial" charset="0"/>
                <a:ea typeface="ヒラギノ角ゴ Pro W3" charset="0"/>
                <a:cs typeface="ヒラギノ角ゴ Pro W3" charset="0"/>
              </a:rPr>
              <a:t>ve</a:t>
            </a:r>
            <a:r>
              <a:rPr lang="en-US" sz="2000" dirty="0">
                <a:latin typeface="Arial" charset="0"/>
                <a:ea typeface="ヒラギノ角ゴ Pro W3" charset="0"/>
                <a:cs typeface="ヒラギノ角ゴ Pro W3" charset="0"/>
              </a:rPr>
              <a:t> learned recently.</a:t>
            </a:r>
          </a:p>
          <a:p>
            <a:pPr eaLnBrk="1" hangingPunct="1">
              <a:buFontTx/>
              <a:buNone/>
            </a:pPr>
            <a:endParaRPr lang="en-US" dirty="0">
              <a:solidFill>
                <a:srgbClr val="FFFF00"/>
              </a:solidFill>
              <a:latin typeface="Arial" charset="0"/>
              <a:ea typeface="ヒラギノ角ゴ Pro W3" charset="0"/>
              <a:cs typeface="ヒラギノ角ゴ Pro W3" charset="0"/>
            </a:endParaRPr>
          </a:p>
          <a:p>
            <a:pPr eaLnBrk="1" hangingPunct="1">
              <a:buFontTx/>
              <a:buNone/>
            </a:pPr>
            <a:r>
              <a:rPr lang="en-US" sz="2400" dirty="0">
                <a:solidFill>
                  <a:srgbClr val="FF0000"/>
                </a:solidFill>
                <a:latin typeface="Arial" charset="0"/>
                <a:ea typeface="ヒラギノ角ゴ Pro W3" charset="0"/>
                <a:cs typeface="ヒラギノ角ゴ Pro W3" charset="0"/>
              </a:rPr>
              <a:t>VOCABULARY </a:t>
            </a:r>
            <a:r>
              <a:rPr lang="en-US" sz="2400" dirty="0">
                <a:solidFill>
                  <a:srgbClr val="FF0000"/>
                </a:solidFill>
                <a:latin typeface="Arial" charset="0"/>
                <a:ea typeface="ヒラギノ角ゴ Pro W3" charset="0"/>
                <a:cs typeface="ヒラギノ角ゴ Pro W3" charset="0"/>
                <a:hlinkClick r:id="rId4" action="ppaction://hlinkfile"/>
              </a:rPr>
              <a:t>LEARNING</a:t>
            </a:r>
            <a:endParaRPr lang="en-US" sz="2400" dirty="0">
              <a:solidFill>
                <a:srgbClr val="FF0000"/>
              </a:solidFill>
              <a:latin typeface="Arial" charset="0"/>
              <a:ea typeface="ヒラギノ角ゴ Pro W3" charset="0"/>
              <a:cs typeface="ヒラギノ角ゴ Pro W3" charset="0"/>
            </a:endParaRPr>
          </a:p>
          <a:p>
            <a:pPr eaLnBrk="1" hangingPunct="1">
              <a:buFontTx/>
              <a:buChar char="-"/>
            </a:pPr>
            <a:r>
              <a:rPr lang="en-US" sz="2000" dirty="0">
                <a:latin typeface="Arial" charset="0"/>
                <a:ea typeface="ヒラギノ角ゴ Pro W3" charset="0"/>
                <a:cs typeface="ヒラギノ角ゴ Pro W3" charset="0"/>
              </a:rPr>
              <a:t>Choose 10-20 new words and write </a:t>
            </a:r>
            <a:r>
              <a:rPr lang="en-US" sz="2000" dirty="0">
                <a:latin typeface="Arial" charset="0"/>
                <a:ea typeface="ヒラギノ角ゴ Pro W3" charset="0"/>
                <a:cs typeface="ヒラギノ角ゴ Pro W3" charset="0"/>
                <a:hlinkClick r:id="rId5" action="ppaction://hlinkfile"/>
              </a:rPr>
              <a:t>examples </a:t>
            </a:r>
            <a:r>
              <a:rPr lang="en-US" sz="2000" dirty="0">
                <a:latin typeface="Arial" charset="0"/>
                <a:ea typeface="ヒラギノ角ゴ Pro W3" charset="0"/>
                <a:cs typeface="ヒラギノ角ゴ Pro W3" charset="0"/>
              </a:rPr>
              <a:t>sentences.</a:t>
            </a:r>
          </a:p>
          <a:p>
            <a:pPr eaLnBrk="1" hangingPunct="1">
              <a:buFontTx/>
              <a:buChar char="-"/>
            </a:pPr>
            <a:r>
              <a:rPr lang="en-US" sz="2000" dirty="0">
                <a:latin typeface="Arial" charset="0"/>
                <a:ea typeface="ヒラギノ角ゴ Pro W3" charset="0"/>
                <a:cs typeface="ヒラギノ角ゴ Pro W3" charset="0"/>
              </a:rPr>
              <a:t>Write a poem / story around a new word (</a:t>
            </a:r>
            <a:r>
              <a:rPr lang="en-US" sz="2000" i="1" dirty="0">
                <a:latin typeface="Arial" charset="0"/>
                <a:ea typeface="ヒラギノ角ゴ Pro W3" charset="0"/>
                <a:cs typeface="ヒラギノ角ゴ Pro W3" charset="0"/>
              </a:rPr>
              <a:t>guilty</a:t>
            </a:r>
            <a:r>
              <a:rPr lang="en-US" sz="2000" dirty="0">
                <a:latin typeface="Arial" charset="0"/>
                <a:ea typeface="ヒラギノ角ゴ Pro W3" charset="0"/>
                <a:cs typeface="ヒラギノ角ゴ Pro W3" charset="0"/>
              </a:rPr>
              <a:t>, </a:t>
            </a:r>
            <a:r>
              <a:rPr lang="en-US" sz="2000" i="1" dirty="0">
                <a:latin typeface="Arial" charset="0"/>
                <a:ea typeface="ヒラギノ角ゴ Pro W3" charset="0"/>
                <a:cs typeface="ヒラギノ角ゴ Pro W3" charset="0"/>
              </a:rPr>
              <a:t>restore</a:t>
            </a:r>
            <a:r>
              <a:rPr lang="en-US" sz="2000" dirty="0">
                <a:latin typeface="Arial" charset="0"/>
                <a:ea typeface="ヒラギノ角ゴ Pro W3" charset="0"/>
                <a:cs typeface="ヒラギノ角ゴ Pro W3" charset="0"/>
              </a:rPr>
              <a:t>).</a:t>
            </a:r>
          </a:p>
          <a:p>
            <a:pPr eaLnBrk="1" hangingPunct="1">
              <a:buFontTx/>
              <a:buChar char="-"/>
            </a:pPr>
            <a:r>
              <a:rPr lang="en-US" sz="2000" dirty="0">
                <a:latin typeface="Arial" charset="0"/>
                <a:ea typeface="ヒラギノ角ゴ Pro W3" charset="0"/>
                <a:cs typeface="ヒラギノ角ゴ Pro W3" charset="0"/>
              </a:rPr>
              <a:t>Write about which words / phrases from class you found useful . . .  and which you don't think you'll use again. Explain why.</a:t>
            </a:r>
          </a:p>
          <a:p>
            <a:pPr eaLnBrk="1" hangingPunct="1">
              <a:buFontTx/>
              <a:buChar char="-"/>
            </a:pPr>
            <a:endParaRPr lang="en-US" sz="2000" dirty="0">
              <a:latin typeface="Arial" charset="0"/>
              <a:ea typeface="ヒラギノ角ゴ Pro W3" charset="0"/>
              <a:cs typeface="ヒラギノ角ゴ Pro W3" charset="0"/>
            </a:endParaRPr>
          </a:p>
          <a:p>
            <a:pPr eaLnBrk="1" hangingPunct="1">
              <a:buFontTx/>
              <a:buNone/>
            </a:pPr>
            <a:endParaRPr lang="en-US" dirty="0">
              <a:solidFill>
                <a:srgbClr val="FFFF00"/>
              </a:solidFill>
              <a:latin typeface="Arial" charset="0"/>
              <a:ea typeface="ヒラギノ角ゴ Pro W3" charset="0"/>
              <a:cs typeface="ヒラギノ角ゴ Pro W3" charset="0"/>
            </a:endParaRPr>
          </a:p>
          <a:p>
            <a:pPr eaLnBrk="1" hangingPunct="1">
              <a:buFontTx/>
              <a:buChar char="-"/>
            </a:pPr>
            <a:endParaRPr lang="en-US" sz="2000" dirty="0">
              <a:latin typeface="Arial" charset="0"/>
              <a:ea typeface="ヒラギノ角ゴ Pro W3" charset="0"/>
              <a:cs typeface="ヒラギノ角ゴ Pro W3" charset="0"/>
            </a:endParaRPr>
          </a:p>
        </p:txBody>
      </p:sp>
      <p:sp>
        <p:nvSpPr>
          <p:cNvPr id="20483" name="Text Box 3"/>
          <p:cNvSpPr txBox="1">
            <a:spLocks noChangeArrowheads="1"/>
          </p:cNvSpPr>
          <p:nvPr/>
        </p:nvSpPr>
        <p:spPr bwMode="auto">
          <a:xfrm>
            <a:off x="457200" y="182563"/>
            <a:ext cx="4495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spcBef>
                <a:spcPct val="50000"/>
              </a:spcBef>
            </a:pPr>
            <a:r>
              <a:rPr lang="en-US" sz="3200" b="1" dirty="0"/>
              <a:t>Practice and play</a:t>
            </a:r>
            <a:endParaRPr lang="en-US" sz="3200" dirty="0"/>
          </a:p>
        </p:txBody>
      </p:sp>
    </p:spTree>
    <p:extLst>
      <p:ext uri="{BB962C8B-B14F-4D97-AF65-F5344CB8AC3E}">
        <p14:creationId xmlns:p14="http://schemas.microsoft.com/office/powerpoint/2010/main" val="3811448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0"/>
                                  </p:stCondLst>
                                  <p:childTnLst>
                                    <p:set>
                                      <p:cBhvr>
                                        <p:cTn id="6" dur="1" fill="hold">
                                          <p:stCondLst>
                                            <p:cond delay="499"/>
                                          </p:stCondLst>
                                        </p:cTn>
                                        <p:tgtEl>
                                          <p:spTgt spid="109570">
                                            <p:txEl>
                                              <p:pRg st="0" end="0"/>
                                            </p:txEl>
                                          </p:spTgt>
                                        </p:tgtEl>
                                        <p:attrNameLst>
                                          <p:attrName>style.visibility</p:attrName>
                                        </p:attrNameLst>
                                      </p:cBhvr>
                                      <p:to>
                                        <p:strVal val="visible"/>
                                      </p:to>
                                    </p:set>
                                  </p:childTnLst>
                                </p:cTn>
                              </p:par>
                            </p:childTnLst>
                          </p:cTn>
                        </p:par>
                        <p:par>
                          <p:cTn id="7" fill="hold" nodeType="afterGroup">
                            <p:stCondLst>
                              <p:cond delay="10500"/>
                            </p:stCondLst>
                            <p:childTnLst>
                              <p:par>
                                <p:cTn id="8" presetID="1" presetClass="entr" presetSubtype="0" fill="hold" grpId="0" nodeType="afterEffect">
                                  <p:stCondLst>
                                    <p:cond delay="10000"/>
                                  </p:stCondLst>
                                  <p:childTnLst>
                                    <p:set>
                                      <p:cBhvr>
                                        <p:cTn id="9" dur="1" fill="hold">
                                          <p:stCondLst>
                                            <p:cond delay="499"/>
                                          </p:stCondLst>
                                        </p:cTn>
                                        <p:tgtEl>
                                          <p:spTgt spid="109570">
                                            <p:txEl>
                                              <p:pRg st="1" end="1"/>
                                            </p:txEl>
                                          </p:spTgt>
                                        </p:tgtEl>
                                        <p:attrNameLst>
                                          <p:attrName>style.visibility</p:attrName>
                                        </p:attrNameLst>
                                      </p:cBhvr>
                                      <p:to>
                                        <p:strVal val="visible"/>
                                      </p:to>
                                    </p:set>
                                  </p:childTnLst>
                                </p:cTn>
                              </p:par>
                            </p:childTnLst>
                          </p:cTn>
                        </p:par>
                        <p:par>
                          <p:cTn id="10" fill="hold" nodeType="afterGroup">
                            <p:stCondLst>
                              <p:cond delay="21000"/>
                            </p:stCondLst>
                            <p:childTnLst>
                              <p:par>
                                <p:cTn id="11" presetID="1" presetClass="entr" presetSubtype="0" fill="hold" grpId="0" nodeType="afterEffect">
                                  <p:stCondLst>
                                    <p:cond delay="10000"/>
                                  </p:stCondLst>
                                  <p:childTnLst>
                                    <p:set>
                                      <p:cBhvr>
                                        <p:cTn id="12" dur="1" fill="hold">
                                          <p:stCondLst>
                                            <p:cond delay="499"/>
                                          </p:stCondLst>
                                        </p:cTn>
                                        <p:tgtEl>
                                          <p:spTgt spid="109570">
                                            <p:txEl>
                                              <p:pRg st="2" end="2"/>
                                            </p:txEl>
                                          </p:spTgt>
                                        </p:tgtEl>
                                        <p:attrNameLst>
                                          <p:attrName>style.visibility</p:attrName>
                                        </p:attrNameLst>
                                      </p:cBhvr>
                                      <p:to>
                                        <p:strVal val="visible"/>
                                      </p:to>
                                    </p:set>
                                  </p:childTnLst>
                                </p:cTn>
                              </p:par>
                            </p:childTnLst>
                          </p:cTn>
                        </p:par>
                        <p:par>
                          <p:cTn id="13" fill="hold" nodeType="afterGroup">
                            <p:stCondLst>
                              <p:cond delay="31500"/>
                            </p:stCondLst>
                            <p:childTnLst>
                              <p:par>
                                <p:cTn id="14" presetID="1" presetClass="entr" presetSubtype="0" fill="hold" grpId="0" nodeType="afterEffect">
                                  <p:stCondLst>
                                    <p:cond delay="10000"/>
                                  </p:stCondLst>
                                  <p:childTnLst>
                                    <p:set>
                                      <p:cBhvr>
                                        <p:cTn id="15" dur="1" fill="hold">
                                          <p:stCondLst>
                                            <p:cond delay="499"/>
                                          </p:stCondLst>
                                        </p:cTn>
                                        <p:tgtEl>
                                          <p:spTgt spid="109570">
                                            <p:txEl>
                                              <p:pRg st="3" end="3"/>
                                            </p:txEl>
                                          </p:spTgt>
                                        </p:tgtEl>
                                        <p:attrNameLst>
                                          <p:attrName>style.visibility</p:attrName>
                                        </p:attrNameLst>
                                      </p:cBhvr>
                                      <p:to>
                                        <p:strVal val="visible"/>
                                      </p:to>
                                    </p:set>
                                  </p:childTnLst>
                                </p:cTn>
                              </p:par>
                            </p:childTnLst>
                          </p:cTn>
                        </p:par>
                        <p:par>
                          <p:cTn id="16" fill="hold" nodeType="afterGroup">
                            <p:stCondLst>
                              <p:cond delay="42000"/>
                            </p:stCondLst>
                            <p:childTnLst>
                              <p:par>
                                <p:cTn id="17" presetID="1" presetClass="entr" presetSubtype="0" fill="hold" grpId="0" nodeType="afterEffect">
                                  <p:stCondLst>
                                    <p:cond delay="10000"/>
                                  </p:stCondLst>
                                  <p:childTnLst>
                                    <p:set>
                                      <p:cBhvr>
                                        <p:cTn id="18" dur="1" fill="hold">
                                          <p:stCondLst>
                                            <p:cond delay="499"/>
                                          </p:stCondLst>
                                        </p:cTn>
                                        <p:tgtEl>
                                          <p:spTgt spid="109570">
                                            <p:txEl>
                                              <p:pRg st="4" end="4"/>
                                            </p:txEl>
                                          </p:spTgt>
                                        </p:tgtEl>
                                        <p:attrNameLst>
                                          <p:attrName>style.visibility</p:attrName>
                                        </p:attrNameLst>
                                      </p:cBhvr>
                                      <p:to>
                                        <p:strVal val="visible"/>
                                      </p:to>
                                    </p:set>
                                  </p:childTnLst>
                                </p:cTn>
                              </p:par>
                            </p:childTnLst>
                          </p:cTn>
                        </p:par>
                        <p:par>
                          <p:cTn id="19" fill="hold" nodeType="afterGroup">
                            <p:stCondLst>
                              <p:cond delay="52500"/>
                            </p:stCondLst>
                            <p:childTnLst>
                              <p:par>
                                <p:cTn id="20" presetID="1" presetClass="entr" presetSubtype="0" fill="hold" grpId="0" nodeType="afterEffect">
                                  <p:stCondLst>
                                    <p:cond delay="10000"/>
                                  </p:stCondLst>
                                  <p:childTnLst>
                                    <p:set>
                                      <p:cBhvr>
                                        <p:cTn id="21" dur="1" fill="hold">
                                          <p:stCondLst>
                                            <p:cond delay="499"/>
                                          </p:stCondLst>
                                        </p:cTn>
                                        <p:tgtEl>
                                          <p:spTgt spid="109570">
                                            <p:txEl>
                                              <p:pRg st="6" end="6"/>
                                            </p:txEl>
                                          </p:spTgt>
                                        </p:tgtEl>
                                        <p:attrNameLst>
                                          <p:attrName>style.visibility</p:attrName>
                                        </p:attrNameLst>
                                      </p:cBhvr>
                                      <p:to>
                                        <p:strVal val="visible"/>
                                      </p:to>
                                    </p:set>
                                  </p:childTnLst>
                                </p:cTn>
                              </p:par>
                            </p:childTnLst>
                          </p:cTn>
                        </p:par>
                        <p:par>
                          <p:cTn id="22" fill="hold" nodeType="afterGroup">
                            <p:stCondLst>
                              <p:cond delay="63000"/>
                            </p:stCondLst>
                            <p:childTnLst>
                              <p:par>
                                <p:cTn id="23" presetID="1" presetClass="entr" presetSubtype="0" fill="hold" grpId="0" nodeType="afterEffect">
                                  <p:stCondLst>
                                    <p:cond delay="10000"/>
                                  </p:stCondLst>
                                  <p:childTnLst>
                                    <p:set>
                                      <p:cBhvr>
                                        <p:cTn id="24" dur="1" fill="hold">
                                          <p:stCondLst>
                                            <p:cond delay="499"/>
                                          </p:stCondLst>
                                        </p:cTn>
                                        <p:tgtEl>
                                          <p:spTgt spid="109570">
                                            <p:txEl>
                                              <p:pRg st="7" end="7"/>
                                            </p:txEl>
                                          </p:spTgt>
                                        </p:tgtEl>
                                        <p:attrNameLst>
                                          <p:attrName>style.visibility</p:attrName>
                                        </p:attrNameLst>
                                      </p:cBhvr>
                                      <p:to>
                                        <p:strVal val="visible"/>
                                      </p:to>
                                    </p:set>
                                  </p:childTnLst>
                                </p:cTn>
                              </p:par>
                            </p:childTnLst>
                          </p:cTn>
                        </p:par>
                        <p:par>
                          <p:cTn id="25" fill="hold" nodeType="afterGroup">
                            <p:stCondLst>
                              <p:cond delay="73500"/>
                            </p:stCondLst>
                            <p:childTnLst>
                              <p:par>
                                <p:cTn id="26" presetID="1" presetClass="entr" presetSubtype="0" fill="hold" grpId="0" nodeType="afterEffect">
                                  <p:stCondLst>
                                    <p:cond delay="10000"/>
                                  </p:stCondLst>
                                  <p:childTnLst>
                                    <p:set>
                                      <p:cBhvr>
                                        <p:cTn id="27" dur="1" fill="hold">
                                          <p:stCondLst>
                                            <p:cond delay="499"/>
                                          </p:stCondLst>
                                        </p:cTn>
                                        <p:tgtEl>
                                          <p:spTgt spid="109570">
                                            <p:txEl>
                                              <p:pRg st="8" end="8"/>
                                            </p:txEl>
                                          </p:spTgt>
                                        </p:tgtEl>
                                        <p:attrNameLst>
                                          <p:attrName>style.visibility</p:attrName>
                                        </p:attrNameLst>
                                      </p:cBhvr>
                                      <p:to>
                                        <p:strVal val="visible"/>
                                      </p:to>
                                    </p:set>
                                  </p:childTnLst>
                                </p:cTn>
                              </p:par>
                            </p:childTnLst>
                          </p:cTn>
                        </p:par>
                        <p:par>
                          <p:cTn id="28" fill="hold" nodeType="afterGroup">
                            <p:stCondLst>
                              <p:cond delay="84000"/>
                            </p:stCondLst>
                            <p:childTnLst>
                              <p:par>
                                <p:cTn id="29" presetID="1" presetClass="entr" presetSubtype="0" fill="hold" grpId="0" nodeType="afterEffect">
                                  <p:stCondLst>
                                    <p:cond delay="10000"/>
                                  </p:stCondLst>
                                  <p:childTnLst>
                                    <p:set>
                                      <p:cBhvr>
                                        <p:cTn id="30" dur="1" fill="hold">
                                          <p:stCondLst>
                                            <p:cond delay="499"/>
                                          </p:stCondLst>
                                        </p:cTn>
                                        <p:tgtEl>
                                          <p:spTgt spid="1095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advAuto="1000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en-US" sz="2400" dirty="0" smtClean="0"/>
              <a:t>Any other ideas or things that you do?</a:t>
            </a:r>
          </a:p>
          <a:p>
            <a:pPr marL="0" indent="0">
              <a:buNone/>
            </a:pPr>
            <a:r>
              <a:rPr lang="en-US" sz="2400" dirty="0" smtClean="0"/>
              <a:t>Do you have a class blog or Facebook page </a:t>
            </a:r>
            <a:r>
              <a:rPr lang="en-US" sz="2400" dirty="0" err="1" smtClean="0"/>
              <a:t>etc</a:t>
            </a:r>
            <a:r>
              <a:rPr lang="en-US" sz="2400" dirty="0" smtClean="0"/>
              <a:t>? Would you consider it? Why / Why not?</a:t>
            </a:r>
            <a:endParaRPr lang="ru-RU" sz="2400" dirty="0"/>
          </a:p>
        </p:txBody>
      </p:sp>
    </p:spTree>
    <p:extLst>
      <p:ext uri="{BB962C8B-B14F-4D97-AF65-F5344CB8AC3E}">
        <p14:creationId xmlns:p14="http://schemas.microsoft.com/office/powerpoint/2010/main" val="180259654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926124"/>
            <a:ext cx="6048672" cy="461665"/>
          </a:xfrm>
          <a:prstGeom prst="rect">
            <a:avLst/>
          </a:prstGeom>
          <a:noFill/>
        </p:spPr>
        <p:txBody>
          <a:bodyPr wrap="square" rtlCol="0">
            <a:spAutoFit/>
          </a:bodyPr>
          <a:lstStyle/>
          <a:p>
            <a:r>
              <a:rPr lang="en-US" sz="2400" b="1" dirty="0" smtClean="0"/>
              <a:t>Part 2: Genre</a:t>
            </a:r>
            <a:endParaRPr lang="en-US" sz="2400" b="1" dirty="0"/>
          </a:p>
        </p:txBody>
      </p:sp>
    </p:spTree>
    <p:extLst>
      <p:ext uri="{BB962C8B-B14F-4D97-AF65-F5344CB8AC3E}">
        <p14:creationId xmlns:p14="http://schemas.microsoft.com/office/powerpoint/2010/main" val="1034329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2843808" y="2276872"/>
            <a:ext cx="2054594" cy="2123658"/>
          </a:xfrm>
          <a:prstGeom prst="rect">
            <a:avLst/>
          </a:prstGeom>
        </p:spPr>
        <p:txBody>
          <a:bodyPr wrap="none">
            <a:spAutoFit/>
          </a:bodyPr>
          <a:lstStyle/>
          <a:p>
            <a:r>
              <a:rPr lang="en-US" sz="2200" dirty="0" smtClean="0"/>
              <a:t>a tall man</a:t>
            </a:r>
          </a:p>
          <a:p>
            <a:r>
              <a:rPr lang="en-US" sz="2200" dirty="0" smtClean="0"/>
              <a:t>a high man</a:t>
            </a:r>
          </a:p>
          <a:p>
            <a:r>
              <a:rPr lang="en-US" sz="2200" dirty="0" smtClean="0"/>
              <a:t>a tall building</a:t>
            </a:r>
          </a:p>
          <a:p>
            <a:r>
              <a:rPr lang="en-US" sz="2200" dirty="0" smtClean="0"/>
              <a:t>a high building</a:t>
            </a:r>
          </a:p>
          <a:p>
            <a:r>
              <a:rPr lang="en-US" sz="2200" dirty="0" smtClean="0"/>
              <a:t>a tall mountain</a:t>
            </a:r>
          </a:p>
          <a:p>
            <a:r>
              <a:rPr lang="en-US" sz="2200" dirty="0" smtClean="0"/>
              <a:t>a high mountain</a:t>
            </a:r>
            <a:endParaRPr lang="en-US" sz="2200" dirty="0"/>
          </a:p>
        </p:txBody>
      </p:sp>
    </p:spTree>
    <p:extLst>
      <p:ext uri="{BB962C8B-B14F-4D97-AF65-F5344CB8AC3E}">
        <p14:creationId xmlns:p14="http://schemas.microsoft.com/office/powerpoint/2010/main" val="134248949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57200" y="1295400"/>
            <a:ext cx="8229600" cy="4876800"/>
          </a:xfrm>
        </p:spPr>
        <p:txBody>
          <a:bodyPr/>
          <a:lstStyle/>
          <a:p>
            <a:pPr eaLnBrk="1" hangingPunct="1"/>
            <a:r>
              <a:rPr lang="en-US" sz="2400" dirty="0">
                <a:solidFill>
                  <a:srgbClr val="FF0000"/>
                </a:solidFill>
                <a:ea typeface="ヒラギノ角ゴ Pro W3" charset="0"/>
                <a:cs typeface="ヒラギノ角ゴ Pro W3" charset="0"/>
              </a:rPr>
              <a:t>BACKWARDS DESIGN: </a:t>
            </a:r>
            <a:r>
              <a:rPr lang="en-US" sz="2400" dirty="0">
                <a:ea typeface="ヒラギノ角ゴ Pro W3" charset="0"/>
                <a:cs typeface="ヒラギノ角ゴ Pro W3" charset="0"/>
              </a:rPr>
              <a:t>start by thinking about where you want students to get to. What </a:t>
            </a:r>
            <a:r>
              <a:rPr lang="ja-JP" altLang="en-US" sz="2400" dirty="0">
                <a:ea typeface="ヒラギノ角ゴ Pro W3" charset="0"/>
                <a:cs typeface="ヒラギノ角ゴ Pro W3" charset="0"/>
              </a:rPr>
              <a:t>‘</a:t>
            </a:r>
            <a:r>
              <a:rPr lang="en-US" sz="2400" dirty="0">
                <a:ea typeface="ヒラギノ角ゴ Pro W3" charset="0"/>
                <a:cs typeface="ヒラギノ角ゴ Pro W3" charset="0"/>
              </a:rPr>
              <a:t>can-do</a:t>
            </a:r>
            <a:r>
              <a:rPr lang="ja-JP" altLang="en-US" sz="2400" dirty="0">
                <a:ea typeface="ヒラギノ角ゴ Pro W3" charset="0"/>
                <a:cs typeface="ヒラギノ角ゴ Pro W3" charset="0"/>
              </a:rPr>
              <a:t>’</a:t>
            </a:r>
            <a:r>
              <a:rPr lang="en-US" sz="2400" dirty="0">
                <a:ea typeface="ヒラギノ角ゴ Pro W3" charset="0"/>
                <a:cs typeface="ヒラギノ角ゴ Pro W3" charset="0"/>
              </a:rPr>
              <a:t> statements are you teaching towards today?</a:t>
            </a:r>
          </a:p>
          <a:p>
            <a:pPr eaLnBrk="1" hangingPunct="1"/>
            <a:r>
              <a:rPr lang="en-US" sz="2400" dirty="0">
                <a:ea typeface="ヒラギノ角ゴ Pro W3" charset="0"/>
                <a:cs typeface="ヒラギノ角ゴ Pro W3" charset="0"/>
              </a:rPr>
              <a:t>Students need models which are authentic to the exam. Think, for example, about the difference between a real report and an FCE report!</a:t>
            </a:r>
          </a:p>
          <a:p>
            <a:pPr eaLnBrk="1" hangingPunct="1"/>
            <a:r>
              <a:rPr lang="en-US" sz="2400" dirty="0">
                <a:ea typeface="ヒラギノ角ゴ Pro W3" charset="0"/>
                <a:cs typeface="ヒラギノ角ゴ Pro W3" charset="0"/>
              </a:rPr>
              <a:t>Students need to see them – and be made aware of structure and genre conventions.</a:t>
            </a:r>
          </a:p>
          <a:p>
            <a:pPr eaLnBrk="1" hangingPunct="1"/>
            <a:r>
              <a:rPr lang="en-US" sz="2400" dirty="0">
                <a:ea typeface="ヒラギノ角ゴ Pro W3" charset="0"/>
                <a:cs typeface="ヒラギノ角ゴ Pro W3" charset="0"/>
              </a:rPr>
              <a:t>Students need to break them down, and try to put them together again.</a:t>
            </a:r>
          </a:p>
          <a:p>
            <a:pPr eaLnBrk="1" hangingPunct="1"/>
            <a:r>
              <a:rPr lang="en-US" sz="2400" dirty="0">
                <a:ea typeface="ヒラギノ角ゴ Pro W3" charset="0"/>
                <a:cs typeface="ヒラギノ角ゴ Pro W3" charset="0"/>
              </a:rPr>
              <a:t>If we </a:t>
            </a:r>
            <a:r>
              <a:rPr lang="en-US" sz="2400" dirty="0" smtClean="0">
                <a:ea typeface="ヒラギノ角ゴ Pro W3" charset="0"/>
                <a:cs typeface="ヒラギノ角ゴ Pro W3" charset="0"/>
              </a:rPr>
              <a:t>are doing it during </a:t>
            </a:r>
            <a:r>
              <a:rPr lang="en-US" sz="2400" dirty="0">
                <a:ea typeface="ヒラギノ角ゴ Pro W3" charset="0"/>
                <a:cs typeface="ヒラギノ角ゴ Pro W3" charset="0"/>
              </a:rPr>
              <a:t>class time, </a:t>
            </a:r>
            <a:r>
              <a:rPr lang="en-US" sz="2400" dirty="0" smtClean="0">
                <a:ea typeface="ヒラギノ角ゴ Pro W3" charset="0"/>
                <a:cs typeface="ヒラギノ角ゴ Pro W3" charset="0"/>
              </a:rPr>
              <a:t>there probably </a:t>
            </a:r>
            <a:r>
              <a:rPr lang="en-US" sz="2400" dirty="0">
                <a:ea typeface="ヒラギノ角ゴ Pro W3" charset="0"/>
                <a:cs typeface="ヒラギノ角ゴ Pro W3" charset="0"/>
              </a:rPr>
              <a:t>needs to be speaking built in.</a:t>
            </a:r>
          </a:p>
          <a:p>
            <a:pPr eaLnBrk="1" hangingPunct="1"/>
            <a:endParaRPr lang="en-US" sz="2400" dirty="0">
              <a:latin typeface="Arial" charset="0"/>
              <a:ea typeface="ヒラギノ角ゴ Pro W3" charset="0"/>
              <a:cs typeface="ヒラギノ角ゴ Pro W3" charset="0"/>
            </a:endParaRPr>
          </a:p>
          <a:p>
            <a:pPr eaLnBrk="1" hangingPunct="1"/>
            <a:endParaRPr lang="en-US" sz="2400" dirty="0">
              <a:latin typeface="Arial" charset="0"/>
              <a:ea typeface="ヒラギノ角ゴ Pro W3" charset="0"/>
              <a:cs typeface="ヒラギノ角ゴ Pro W3" charset="0"/>
            </a:endParaRPr>
          </a:p>
        </p:txBody>
      </p:sp>
      <p:sp>
        <p:nvSpPr>
          <p:cNvPr id="29699" name="Text Box 4"/>
          <p:cNvSpPr txBox="1">
            <a:spLocks noChangeArrowheads="1"/>
          </p:cNvSpPr>
          <p:nvPr/>
        </p:nvSpPr>
        <p:spPr bwMode="auto">
          <a:xfrm>
            <a:off x="455613" y="182563"/>
            <a:ext cx="59451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spcBef>
                <a:spcPct val="50000"/>
              </a:spcBef>
            </a:pPr>
            <a:r>
              <a:rPr lang="en-US" sz="3600" b="1"/>
              <a:t>Input that leads to outcomes</a:t>
            </a:r>
            <a:endParaRPr lang="en-US"/>
          </a:p>
        </p:txBody>
      </p:sp>
    </p:spTree>
    <p:extLst>
      <p:ext uri="{BB962C8B-B14F-4D97-AF65-F5344CB8AC3E}">
        <p14:creationId xmlns:p14="http://schemas.microsoft.com/office/powerpoint/2010/main" val="3445737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1295400"/>
            <a:ext cx="8229600" cy="4876800"/>
          </a:xfrm>
        </p:spPr>
        <p:txBody>
          <a:bodyPr/>
          <a:lstStyle/>
          <a:p>
            <a:pPr eaLnBrk="1" hangingPunct="1"/>
            <a:r>
              <a:rPr lang="en-US" sz="2400" dirty="0">
                <a:latin typeface="Arial" charset="0"/>
                <a:ea typeface="ヒラギノ角ゴ Pro W3" charset="0"/>
                <a:cs typeface="ヒラギノ角ゴ Pro W3" charset="0"/>
              </a:rPr>
              <a:t>We need to encourage noticing / learning / repetition of chunks. Certain key words are central for writing. These may be genre specific – and much less frequently used in speech.</a:t>
            </a:r>
          </a:p>
          <a:p>
            <a:pPr eaLnBrk="1" hangingPunct="1"/>
            <a:r>
              <a:rPr lang="en-US" sz="2400" dirty="0">
                <a:latin typeface="Arial" charset="0"/>
                <a:ea typeface="ヒラギノ角ゴ Pro W3" charset="0"/>
                <a:cs typeface="ヒラギノ角ゴ Pro W3" charset="0"/>
              </a:rPr>
              <a:t>Much written grammar is different to spoken grammar – and needs to be considered with genre and genre-specific lexis in mind.</a:t>
            </a:r>
          </a:p>
          <a:p>
            <a:pPr eaLnBrk="1" hangingPunct="1"/>
            <a:r>
              <a:rPr lang="en-US" sz="2400" dirty="0">
                <a:latin typeface="Arial" charset="0"/>
                <a:ea typeface="ヒラギノ角ゴ Pro W3" charset="0"/>
                <a:cs typeface="ヒラギノ角ゴ Pro W3" charset="0"/>
              </a:rPr>
              <a:t>Some grammar may be better taught as chunks or as sentence frames</a:t>
            </a:r>
          </a:p>
          <a:p>
            <a:r>
              <a:rPr lang="en-US" sz="2400" dirty="0">
                <a:latin typeface="Arial" charset="0"/>
                <a:ea typeface="ヒラギノ角ゴ Pro W3" charset="0"/>
                <a:cs typeface="ヒラギノ角ゴ Pro W3" charset="0"/>
              </a:rPr>
              <a:t>Teach vocabulary that may be common to the genre</a:t>
            </a:r>
          </a:p>
          <a:p>
            <a:pPr eaLnBrk="1" hangingPunct="1"/>
            <a:endParaRPr lang="en-US" sz="2400" dirty="0">
              <a:latin typeface="Arial" charset="0"/>
              <a:ea typeface="ヒラギノ角ゴ Pro W3" charset="0"/>
              <a:cs typeface="ヒラギノ角ゴ Pro W3" charset="0"/>
            </a:endParaRPr>
          </a:p>
        </p:txBody>
      </p:sp>
      <p:sp>
        <p:nvSpPr>
          <p:cNvPr id="30723" name="Text Box 4"/>
          <p:cNvSpPr txBox="1">
            <a:spLocks noChangeArrowheads="1"/>
          </p:cNvSpPr>
          <p:nvPr/>
        </p:nvSpPr>
        <p:spPr bwMode="auto">
          <a:xfrm>
            <a:off x="455613" y="182563"/>
            <a:ext cx="59451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spcBef>
                <a:spcPct val="50000"/>
              </a:spcBef>
            </a:pPr>
            <a:r>
              <a:rPr lang="en-US" sz="3600" b="1"/>
              <a:t>Input that leads to outcomes</a:t>
            </a:r>
            <a:endParaRPr lang="en-US"/>
          </a:p>
        </p:txBody>
      </p:sp>
    </p:spTree>
    <p:extLst>
      <p:ext uri="{BB962C8B-B14F-4D97-AF65-F5344CB8AC3E}">
        <p14:creationId xmlns:p14="http://schemas.microsoft.com/office/powerpoint/2010/main" val="1959396532"/>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295400"/>
            <a:ext cx="8229600" cy="4876800"/>
          </a:xfrm>
        </p:spPr>
        <p:txBody>
          <a:bodyPr/>
          <a:lstStyle/>
          <a:p>
            <a:r>
              <a:rPr lang="en-US" sz="2400">
                <a:latin typeface="Arial" charset="0"/>
                <a:ea typeface="ヒラギノ角ゴ Pro W3" charset="0"/>
                <a:cs typeface="ヒラギノ角ゴ Pro W3" charset="0"/>
              </a:rPr>
              <a:t>Be aware that a new topic (essays) may require very different vocabulary.</a:t>
            </a:r>
          </a:p>
          <a:p>
            <a:r>
              <a:rPr lang="en-US" sz="2400">
                <a:latin typeface="Arial" charset="0"/>
                <a:ea typeface="ヒラギノ角ゴ Pro W3" charset="0"/>
                <a:cs typeface="ヒラギノ角ゴ Pro W3" charset="0"/>
              </a:rPr>
              <a:t>Be aware that in, say, academic contexts subjects affect genre. </a:t>
            </a:r>
          </a:p>
          <a:p>
            <a:pPr eaLnBrk="1" hangingPunct="1"/>
            <a:r>
              <a:rPr lang="en-US" sz="2400">
                <a:latin typeface="Arial" charset="0"/>
                <a:ea typeface="ヒラギノ角ゴ Pro W3" charset="0"/>
                <a:cs typeface="ヒラギノ角ゴ Pro W3" charset="0"/>
              </a:rPr>
              <a:t>PRACTICE can be planned in class – content brainstormed, paragraphs considered, etc. – but perhaps is best done at home. </a:t>
            </a:r>
          </a:p>
          <a:p>
            <a:pPr eaLnBrk="1" hangingPunct="1"/>
            <a:endParaRPr lang="en-US" sz="2400">
              <a:latin typeface="Arial" charset="0"/>
              <a:ea typeface="ヒラギノ角ゴ Pro W3" charset="0"/>
              <a:cs typeface="ヒラギノ角ゴ Pro W3" charset="0"/>
            </a:endParaRPr>
          </a:p>
          <a:p>
            <a:pPr eaLnBrk="1" hangingPunct="1"/>
            <a:endParaRPr lang="en-US" sz="2400">
              <a:latin typeface="Arial" charset="0"/>
              <a:ea typeface="ヒラギノ角ゴ Pro W3" charset="0"/>
              <a:cs typeface="ヒラギノ角ゴ Pro W3" charset="0"/>
            </a:endParaRPr>
          </a:p>
        </p:txBody>
      </p:sp>
      <p:sp>
        <p:nvSpPr>
          <p:cNvPr id="31747" name="Text Box 4"/>
          <p:cNvSpPr txBox="1">
            <a:spLocks noChangeArrowheads="1"/>
          </p:cNvSpPr>
          <p:nvPr/>
        </p:nvSpPr>
        <p:spPr bwMode="auto">
          <a:xfrm>
            <a:off x="455613" y="182563"/>
            <a:ext cx="59451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spcBef>
                <a:spcPct val="50000"/>
              </a:spcBef>
            </a:pPr>
            <a:r>
              <a:rPr lang="en-US" sz="3600" b="1"/>
              <a:t>Input that leads to outcomes</a:t>
            </a:r>
            <a:endParaRPr lang="en-US"/>
          </a:p>
        </p:txBody>
      </p:sp>
    </p:spTree>
    <p:extLst>
      <p:ext uri="{BB962C8B-B14F-4D97-AF65-F5344CB8AC3E}">
        <p14:creationId xmlns:p14="http://schemas.microsoft.com/office/powerpoint/2010/main" val="3141724697"/>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Process writing</a:t>
            </a:r>
            <a:endParaRPr lang="ru-RU" dirty="0"/>
          </a:p>
        </p:txBody>
      </p:sp>
      <p:sp>
        <p:nvSpPr>
          <p:cNvPr id="3" name="Объект 2"/>
          <p:cNvSpPr>
            <a:spLocks noGrp="1"/>
          </p:cNvSpPr>
          <p:nvPr>
            <p:ph idx="1"/>
          </p:nvPr>
        </p:nvSpPr>
        <p:spPr/>
        <p:txBody>
          <a:bodyPr>
            <a:normAutofit/>
          </a:bodyPr>
          <a:lstStyle/>
          <a:p>
            <a:pPr marL="0" indent="0">
              <a:buNone/>
            </a:pPr>
            <a:r>
              <a:rPr lang="en-US" dirty="0" smtClean="0"/>
              <a:t>Brainstorm ideas</a:t>
            </a:r>
          </a:p>
          <a:p>
            <a:pPr marL="0" indent="0">
              <a:buNone/>
            </a:pPr>
            <a:r>
              <a:rPr lang="en-US" dirty="0" smtClean="0"/>
              <a:t>Plan what to write</a:t>
            </a:r>
          </a:p>
          <a:p>
            <a:pPr marL="0" indent="0">
              <a:buNone/>
            </a:pPr>
            <a:r>
              <a:rPr lang="en-US" dirty="0" smtClean="0"/>
              <a:t>Write a draft (sometimes part of it)</a:t>
            </a:r>
          </a:p>
          <a:p>
            <a:pPr marL="0" indent="0">
              <a:buNone/>
            </a:pPr>
            <a:r>
              <a:rPr lang="en-US" dirty="0" smtClean="0"/>
              <a:t>Re-read / Get advice / edit</a:t>
            </a:r>
          </a:p>
          <a:p>
            <a:pPr marL="0" indent="0">
              <a:buNone/>
            </a:pPr>
            <a:r>
              <a:rPr lang="en-US" dirty="0" smtClean="0"/>
              <a:t>Redraft</a:t>
            </a:r>
          </a:p>
          <a:p>
            <a:pPr marL="0" indent="0">
              <a:buNone/>
            </a:pPr>
            <a:r>
              <a:rPr lang="en-US" dirty="0" smtClean="0"/>
              <a:t>Re-read / edit</a:t>
            </a:r>
          </a:p>
          <a:p>
            <a:pPr marL="0" indent="0">
              <a:buNone/>
            </a:pPr>
            <a:r>
              <a:rPr lang="en-US" dirty="0" smtClean="0"/>
              <a:t>Final draft</a:t>
            </a:r>
          </a:p>
          <a:p>
            <a:pPr marL="0" indent="0">
              <a:buNone/>
            </a:pPr>
            <a:endParaRPr lang="ru-RU" dirty="0"/>
          </a:p>
        </p:txBody>
      </p:sp>
    </p:spTree>
    <p:extLst>
      <p:ext uri="{BB962C8B-B14F-4D97-AF65-F5344CB8AC3E}">
        <p14:creationId xmlns:p14="http://schemas.microsoft.com/office/powerpoint/2010/main" val="207772286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43000"/>
            <a:ext cx="8229600" cy="954088"/>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2800" b="1" dirty="0">
                <a:solidFill>
                  <a:srgbClr val="FF0000"/>
                </a:solidFill>
                <a:latin typeface="Arial" charset="0"/>
              </a:rPr>
              <a:t>To sum up . . . good habits to enliven the writing class</a:t>
            </a:r>
          </a:p>
        </p:txBody>
      </p:sp>
      <p:sp>
        <p:nvSpPr>
          <p:cNvPr id="3" name="TextBox 2"/>
          <p:cNvSpPr txBox="1"/>
          <p:nvPr/>
        </p:nvSpPr>
        <p:spPr>
          <a:xfrm>
            <a:off x="533400" y="2133600"/>
            <a:ext cx="7620000" cy="4246563"/>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buFont typeface="Arial" charset="0"/>
              <a:buChar char="•"/>
            </a:pPr>
            <a:r>
              <a:rPr lang="en-US" dirty="0">
                <a:latin typeface="Arial" charset="0"/>
              </a:rPr>
              <a:t>   Speaking generally about the topic</a:t>
            </a:r>
          </a:p>
          <a:p>
            <a:pPr>
              <a:buFont typeface="Arial" charset="0"/>
              <a:buChar char="•"/>
            </a:pPr>
            <a:r>
              <a:rPr lang="en-US" dirty="0">
                <a:latin typeface="Arial" charset="0"/>
              </a:rPr>
              <a:t>   Doing research and sharing it</a:t>
            </a:r>
          </a:p>
          <a:p>
            <a:pPr>
              <a:buFont typeface="Arial" charset="0"/>
              <a:buChar char="•"/>
            </a:pPr>
            <a:r>
              <a:rPr lang="en-US" dirty="0">
                <a:latin typeface="Arial" charset="0"/>
              </a:rPr>
              <a:t>   Reading models (like any reading, these can be  </a:t>
            </a:r>
          </a:p>
          <a:p>
            <a:r>
              <a:rPr lang="en-US" dirty="0">
                <a:latin typeface="Arial" charset="0"/>
              </a:rPr>
              <a:t>    commented on / judged)</a:t>
            </a:r>
          </a:p>
          <a:p>
            <a:pPr>
              <a:buFont typeface="Arial" charset="0"/>
              <a:buChar char="•"/>
            </a:pPr>
            <a:r>
              <a:rPr lang="en-US" dirty="0">
                <a:latin typeface="Arial" charset="0"/>
              </a:rPr>
              <a:t>   Language input (like any vocabulary or grammar)</a:t>
            </a:r>
          </a:p>
          <a:p>
            <a:pPr>
              <a:buFont typeface="Arial" charset="0"/>
              <a:buChar char="•"/>
            </a:pPr>
            <a:r>
              <a:rPr lang="en-US" dirty="0">
                <a:latin typeface="Arial" charset="0"/>
              </a:rPr>
              <a:t>   Planning – can be discussed</a:t>
            </a:r>
          </a:p>
          <a:p>
            <a:pPr>
              <a:buFont typeface="Arial" charset="0"/>
              <a:buChar char="•"/>
            </a:pPr>
            <a:r>
              <a:rPr lang="en-US" dirty="0">
                <a:latin typeface="Arial" charset="0"/>
              </a:rPr>
              <a:t>   First drafts – can be shared, compared &amp; discussed</a:t>
            </a:r>
          </a:p>
          <a:p>
            <a:pPr>
              <a:buFont typeface="Arial" charset="0"/>
              <a:buChar char="•"/>
            </a:pPr>
            <a:r>
              <a:rPr lang="en-US" dirty="0">
                <a:latin typeface="Arial" charset="0"/>
              </a:rPr>
              <a:t>   Final draft – can be shared and discussed</a:t>
            </a:r>
          </a:p>
          <a:p>
            <a:pPr>
              <a:buFont typeface="Arial" charset="0"/>
              <a:buChar char="•"/>
            </a:pPr>
            <a:endParaRPr lang="en-US" dirty="0"/>
          </a:p>
          <a:p>
            <a:r>
              <a:rPr lang="en-US" sz="1800" dirty="0">
                <a:solidFill>
                  <a:srgbClr val="FF0000"/>
                </a:solidFill>
                <a:latin typeface="Arial" charset="0"/>
              </a:rPr>
              <a:t>Any writing means spending some time sitting in silence and writing!! </a:t>
            </a:r>
          </a:p>
          <a:p>
            <a:r>
              <a:rPr lang="en-US" sz="1800" dirty="0">
                <a:solidFill>
                  <a:srgbClr val="FF0000"/>
                </a:solidFill>
                <a:latin typeface="Arial" charset="0"/>
              </a:rPr>
              <a:t>In the end, it</a:t>
            </a:r>
            <a:r>
              <a:rPr lang="ja-JP" altLang="en-US" sz="1800" dirty="0">
                <a:solidFill>
                  <a:srgbClr val="FF0000"/>
                </a:solidFill>
                <a:latin typeface="Arial" charset="0"/>
              </a:rPr>
              <a:t>’</a:t>
            </a:r>
            <a:r>
              <a:rPr lang="en-US" sz="1800" dirty="0">
                <a:solidFill>
                  <a:srgbClr val="FF0000"/>
                </a:solidFill>
                <a:latin typeface="Arial" charset="0"/>
              </a:rPr>
              <a:t>s for you and your students to decide if that's good use of class time or not.</a:t>
            </a:r>
          </a:p>
        </p:txBody>
      </p:sp>
      <p:sp>
        <p:nvSpPr>
          <p:cNvPr id="5" name="TextBox 4"/>
          <p:cNvSpPr txBox="1"/>
          <p:nvPr/>
        </p:nvSpPr>
        <p:spPr>
          <a:xfrm>
            <a:off x="630238" y="228600"/>
            <a:ext cx="3865562" cy="1077913"/>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200" b="1">
                <a:latin typeface="Arial" charset="0"/>
              </a:rPr>
              <a:t>Process writing</a:t>
            </a:r>
            <a:endParaRPr lang="en-US" sz="3200">
              <a:latin typeface="Arial" charset="0"/>
            </a:endParaRPr>
          </a:p>
          <a:p>
            <a:endParaRPr lang="en-US" sz="3200"/>
          </a:p>
        </p:txBody>
      </p:sp>
    </p:spTree>
    <p:extLst>
      <p:ext uri="{BB962C8B-B14F-4D97-AF65-F5344CB8AC3E}">
        <p14:creationId xmlns:p14="http://schemas.microsoft.com/office/powerpoint/2010/main" val="64531293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sp>
        <p:nvSpPr>
          <p:cNvPr id="33795" name="Text Box 4"/>
          <p:cNvSpPr txBox="1">
            <a:spLocks noChangeArrowheads="1"/>
          </p:cNvSpPr>
          <p:nvPr/>
        </p:nvSpPr>
        <p:spPr bwMode="auto">
          <a:xfrm>
            <a:off x="457200" y="381000"/>
            <a:ext cx="556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spcBef>
                <a:spcPct val="50000"/>
              </a:spcBef>
            </a:pPr>
            <a:endParaRPr lang="en-US"/>
          </a:p>
        </p:txBody>
      </p:sp>
      <p:pic>
        <p:nvPicPr>
          <p:cNvPr id="33796" name="Picture 4" descr="C:\Users\rmcaleavey\Desktop\Pages from 27969_24_Writing_p120-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39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TextBox 4"/>
          <p:cNvSpPr txBox="1">
            <a:spLocks noChangeArrowheads="1"/>
          </p:cNvSpPr>
          <p:nvPr/>
        </p:nvSpPr>
        <p:spPr bwMode="auto">
          <a:xfrm>
            <a:off x="152400" y="381000"/>
            <a:ext cx="5943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b="1"/>
              <a:t>A B2 / Upper Intermediate  discursive essay</a:t>
            </a:r>
          </a:p>
        </p:txBody>
      </p:sp>
    </p:spTree>
    <p:extLst>
      <p:ext uri="{BB962C8B-B14F-4D97-AF65-F5344CB8AC3E}">
        <p14:creationId xmlns:p14="http://schemas.microsoft.com/office/powerpoint/2010/main" val="367275534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43000"/>
            <a:ext cx="8229600" cy="523875"/>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2800" b="1" dirty="0">
                <a:solidFill>
                  <a:srgbClr val="FF0000"/>
                </a:solidFill>
                <a:latin typeface="Arial" charset="0"/>
              </a:rPr>
              <a:t>Work in groups</a:t>
            </a:r>
          </a:p>
        </p:txBody>
      </p:sp>
      <p:sp>
        <p:nvSpPr>
          <p:cNvPr id="3" name="TextBox 2"/>
          <p:cNvSpPr txBox="1"/>
          <p:nvPr/>
        </p:nvSpPr>
        <p:spPr>
          <a:xfrm>
            <a:off x="533400" y="1905000"/>
            <a:ext cx="7620000" cy="4800600"/>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a:buFont typeface="Arial" charset="0"/>
              <a:buChar char="•"/>
            </a:pPr>
            <a:r>
              <a:rPr lang="en-US">
                <a:latin typeface="Arial" charset="0"/>
              </a:rPr>
              <a:t>   What do you think the special features of a piece of </a:t>
            </a:r>
          </a:p>
          <a:p>
            <a:r>
              <a:rPr lang="en-US">
                <a:latin typeface="Arial" charset="0"/>
              </a:rPr>
              <a:t>     writing like this will be? Think about:</a:t>
            </a:r>
          </a:p>
          <a:p>
            <a:endParaRPr lang="en-US">
              <a:latin typeface="Arial" charset="0"/>
            </a:endParaRPr>
          </a:p>
          <a:p>
            <a:r>
              <a:rPr lang="en-US">
                <a:latin typeface="Arial" charset="0"/>
              </a:rPr>
              <a:t>– the structure and the content of each paragraph</a:t>
            </a:r>
          </a:p>
          <a:p>
            <a:r>
              <a:rPr lang="en-US">
                <a:latin typeface="Arial" charset="0"/>
              </a:rPr>
              <a:t>– how you</a:t>
            </a:r>
            <a:r>
              <a:rPr lang="ja-JP" altLang="en-US">
                <a:latin typeface="Arial" charset="0"/>
              </a:rPr>
              <a:t>’</a:t>
            </a:r>
            <a:r>
              <a:rPr lang="en-US">
                <a:latin typeface="Arial" charset="0"/>
              </a:rPr>
              <a:t>d expect the argument to be structured</a:t>
            </a:r>
          </a:p>
          <a:p>
            <a:r>
              <a:rPr lang="en-US">
                <a:latin typeface="Arial" charset="0"/>
              </a:rPr>
              <a:t>– any particular lexis you</a:t>
            </a:r>
            <a:r>
              <a:rPr lang="ja-JP" altLang="en-US">
                <a:latin typeface="Arial" charset="0"/>
              </a:rPr>
              <a:t>’</a:t>
            </a:r>
            <a:r>
              <a:rPr lang="en-US">
                <a:latin typeface="Arial" charset="0"/>
              </a:rPr>
              <a:t>d expect to appear in the text</a:t>
            </a:r>
          </a:p>
          <a:p>
            <a:r>
              <a:rPr lang="en-US">
                <a:latin typeface="Arial" charset="0"/>
              </a:rPr>
              <a:t>– any particular grammar you</a:t>
            </a:r>
            <a:r>
              <a:rPr lang="ja-JP" altLang="en-US">
                <a:latin typeface="Arial" charset="0"/>
              </a:rPr>
              <a:t>’</a:t>
            </a:r>
            <a:r>
              <a:rPr lang="en-US">
                <a:latin typeface="Arial" charset="0"/>
              </a:rPr>
              <a:t>d expect to appear</a:t>
            </a:r>
          </a:p>
          <a:p>
            <a:r>
              <a:rPr lang="en-US">
                <a:latin typeface="Arial" charset="0"/>
              </a:rPr>
              <a:t>– any particular key words you</a:t>
            </a:r>
            <a:r>
              <a:rPr lang="ja-JP" altLang="en-US">
                <a:latin typeface="Arial" charset="0"/>
              </a:rPr>
              <a:t>’</a:t>
            </a:r>
            <a:r>
              <a:rPr lang="en-US">
                <a:latin typeface="Arial" charset="0"/>
              </a:rPr>
              <a:t>d expect to appear</a:t>
            </a:r>
          </a:p>
          <a:p>
            <a:endParaRPr lang="en-US">
              <a:latin typeface="Arial" charset="0"/>
            </a:endParaRPr>
          </a:p>
          <a:p>
            <a:endParaRPr lang="en-US">
              <a:latin typeface="Arial" charset="0"/>
            </a:endParaRPr>
          </a:p>
          <a:p>
            <a:endParaRPr lang="en-US">
              <a:latin typeface="Arial" charset="0"/>
            </a:endParaRPr>
          </a:p>
          <a:p>
            <a:endParaRPr lang="en-US">
              <a:latin typeface="Arial" charset="0"/>
            </a:endParaRPr>
          </a:p>
          <a:p>
            <a:pPr>
              <a:buFont typeface="Arial" charset="0"/>
              <a:buChar char="•"/>
            </a:pPr>
            <a:endParaRPr lang="en-US" sz="1800">
              <a:solidFill>
                <a:srgbClr val="FFFF00"/>
              </a:solidFill>
              <a:latin typeface="Arial" charset="0"/>
            </a:endParaRPr>
          </a:p>
        </p:txBody>
      </p:sp>
      <p:sp>
        <p:nvSpPr>
          <p:cNvPr id="5" name="TextBox 4"/>
          <p:cNvSpPr txBox="1"/>
          <p:nvPr/>
        </p:nvSpPr>
        <p:spPr>
          <a:xfrm>
            <a:off x="630238" y="228600"/>
            <a:ext cx="3865562" cy="1077913"/>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200" b="1">
                <a:latin typeface="Arial" charset="0"/>
              </a:rPr>
              <a:t>A discursive essay</a:t>
            </a:r>
            <a:endParaRPr lang="en-US" sz="3200">
              <a:latin typeface="Arial" charset="0"/>
            </a:endParaRPr>
          </a:p>
          <a:p>
            <a:endParaRPr lang="en-US" sz="3200"/>
          </a:p>
        </p:txBody>
      </p:sp>
    </p:spTree>
    <p:extLst>
      <p:ext uri="{BB962C8B-B14F-4D97-AF65-F5344CB8AC3E}">
        <p14:creationId xmlns:p14="http://schemas.microsoft.com/office/powerpoint/2010/main" val="428267982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228600" y="1981200"/>
            <a:ext cx="7772400" cy="4114800"/>
          </a:xfrm>
        </p:spPr>
        <p:txBody>
          <a:bodyPr/>
          <a:lstStyle/>
          <a:p>
            <a:pPr eaLnBrk="1" hangingPunct="1"/>
            <a:endParaRPr lang="en-US">
              <a:latin typeface="Arial" charset="0"/>
              <a:ea typeface="ヒラギノ角ゴ Pro W3" charset="0"/>
              <a:cs typeface="ヒラギノ角ゴ Pro W3" charset="0"/>
            </a:endParaRPr>
          </a:p>
        </p:txBody>
      </p:sp>
      <p:pic>
        <p:nvPicPr>
          <p:cNvPr id="36867" name="Picture 3" descr="C:\Users\rmcaleavey\Desktop\Pages from 27969_24_Writing_p120-135-2.jpg"/>
          <p:cNvPicPr>
            <a:picLocks noChangeAspect="1" noChangeArrowheads="1"/>
          </p:cNvPicPr>
          <p:nvPr/>
        </p:nvPicPr>
        <p:blipFill>
          <a:blip r:embed="rId3">
            <a:extLst>
              <a:ext uri="{28A0092B-C50C-407E-A947-70E740481C1C}">
                <a14:useLocalDpi xmlns:a14="http://schemas.microsoft.com/office/drawing/2010/main" val="0"/>
              </a:ext>
            </a:extLst>
          </a:blip>
          <a:srcRect b="58113"/>
          <a:stretch>
            <a:fillRect/>
          </a:stretch>
        </p:blipFill>
        <p:spPr bwMode="auto">
          <a:xfrm>
            <a:off x="152400" y="1219200"/>
            <a:ext cx="3810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8" name="Picture 4" descr="C:\Users\rmcaleavey\Desktop\Pages from 27969_24_Writing_p120-135-2.jpg"/>
          <p:cNvPicPr>
            <a:picLocks noChangeAspect="1" noChangeArrowheads="1"/>
          </p:cNvPicPr>
          <p:nvPr/>
        </p:nvPicPr>
        <p:blipFill>
          <a:blip r:embed="rId3">
            <a:extLst>
              <a:ext uri="{28A0092B-C50C-407E-A947-70E740481C1C}">
                <a14:useLocalDpi xmlns:a14="http://schemas.microsoft.com/office/drawing/2010/main" val="0"/>
              </a:ext>
            </a:extLst>
          </a:blip>
          <a:srcRect t="41466"/>
          <a:stretch>
            <a:fillRect/>
          </a:stretch>
        </p:blipFill>
        <p:spPr bwMode="auto">
          <a:xfrm>
            <a:off x="4114800" y="1196975"/>
            <a:ext cx="4208463" cy="508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124363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rmcaleavey\Desktop\Pages from 27969_24_Writing_p120-135-3.jpg"/>
          <p:cNvPicPr>
            <a:picLocks noChangeAspect="1" noChangeArrowheads="1"/>
          </p:cNvPicPr>
          <p:nvPr/>
        </p:nvPicPr>
        <p:blipFill>
          <a:blip r:embed="rId3">
            <a:extLst>
              <a:ext uri="{28A0092B-C50C-407E-A947-70E740481C1C}">
                <a14:useLocalDpi xmlns:a14="http://schemas.microsoft.com/office/drawing/2010/main" val="0"/>
              </a:ext>
            </a:extLst>
          </a:blip>
          <a:srcRect t="67966"/>
          <a:stretch>
            <a:fillRect/>
          </a:stretch>
        </p:blipFill>
        <p:spPr bwMode="auto">
          <a:xfrm>
            <a:off x="4800600" y="2057400"/>
            <a:ext cx="40386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5" name="Picture 4" descr="C:\Users\rmcaleavey\Desktop\Pages from 27969_24_Writing_p120-135-3.jpg"/>
          <p:cNvPicPr>
            <a:picLocks noChangeAspect="1" noChangeArrowheads="1"/>
          </p:cNvPicPr>
          <p:nvPr/>
        </p:nvPicPr>
        <p:blipFill>
          <a:blip r:embed="rId3">
            <a:extLst>
              <a:ext uri="{28A0092B-C50C-407E-A947-70E740481C1C}">
                <a14:useLocalDpi xmlns:a14="http://schemas.microsoft.com/office/drawing/2010/main" val="0"/>
              </a:ext>
            </a:extLst>
          </a:blip>
          <a:srcRect b="31706"/>
          <a:stretch>
            <a:fillRect/>
          </a:stretch>
        </p:blipFill>
        <p:spPr bwMode="auto">
          <a:xfrm>
            <a:off x="152400" y="1066800"/>
            <a:ext cx="4321175" cy="524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9912042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Users\rmcaleavey\Desktop\Pages from 27969_24_Writing_p120-1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6324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0299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1941592" y="2852936"/>
            <a:ext cx="5334000" cy="1107996"/>
          </a:xfrm>
          <a:prstGeom prst="rect">
            <a:avLst/>
          </a:prstGeom>
        </p:spPr>
        <p:txBody>
          <a:bodyPr wrap="square">
            <a:spAutoFit/>
          </a:bodyPr>
          <a:lstStyle/>
          <a:p>
            <a:r>
              <a:rPr lang="en-US" sz="2200" dirty="0" smtClean="0">
                <a:solidFill>
                  <a:srgbClr val="0000FF"/>
                </a:solidFill>
              </a:rPr>
              <a:t>result and consequence</a:t>
            </a:r>
          </a:p>
          <a:p>
            <a:r>
              <a:rPr lang="en-US" sz="2200" dirty="0" smtClean="0">
                <a:solidFill>
                  <a:srgbClr val="0000FF"/>
                </a:solidFill>
              </a:rPr>
              <a:t>cow, milk and field</a:t>
            </a:r>
          </a:p>
          <a:p>
            <a:r>
              <a:rPr lang="en-US" sz="2200" dirty="0" smtClean="0">
                <a:solidFill>
                  <a:srgbClr val="0000FF"/>
                </a:solidFill>
              </a:rPr>
              <a:t>scarlet onion</a:t>
            </a:r>
          </a:p>
        </p:txBody>
      </p:sp>
      <p:sp>
        <p:nvSpPr>
          <p:cNvPr id="5" name="TextBox 4"/>
          <p:cNvSpPr txBox="1"/>
          <p:nvPr/>
        </p:nvSpPr>
        <p:spPr>
          <a:xfrm>
            <a:off x="1940496" y="1196752"/>
            <a:ext cx="5943872" cy="1200328"/>
          </a:xfrm>
          <a:prstGeom prst="rect">
            <a:avLst/>
          </a:prstGeom>
          <a:noFill/>
        </p:spPr>
        <p:txBody>
          <a:bodyPr wrap="square" rtlCol="0">
            <a:spAutoFit/>
          </a:bodyPr>
          <a:lstStyle/>
          <a:p>
            <a:r>
              <a:rPr lang="en-US" sz="2400" b="1" dirty="0" smtClean="0"/>
              <a:t>An alternative view of language and learning</a:t>
            </a:r>
            <a:r>
              <a:rPr lang="en-US" sz="2400" dirty="0" smtClean="0"/>
              <a:t>:</a:t>
            </a:r>
          </a:p>
          <a:p>
            <a:r>
              <a:rPr lang="en-US" sz="2400" dirty="0" smtClean="0"/>
              <a:t>- words + words to grammar</a:t>
            </a:r>
          </a:p>
          <a:p>
            <a:r>
              <a:rPr lang="en-US" sz="2400" dirty="0" smtClean="0"/>
              <a:t>- Lexical Priming (Michael </a:t>
            </a:r>
            <a:r>
              <a:rPr lang="en-US" sz="2400" dirty="0" err="1" smtClean="0"/>
              <a:t>Hoey</a:t>
            </a:r>
            <a:r>
              <a:rPr lang="en-US" sz="2400" dirty="0" smtClean="0"/>
              <a:t>)</a:t>
            </a:r>
            <a:endParaRPr lang="en-US" sz="2400" dirty="0"/>
          </a:p>
        </p:txBody>
      </p:sp>
    </p:spTree>
    <p:extLst>
      <p:ext uri="{BB962C8B-B14F-4D97-AF65-F5344CB8AC3E}">
        <p14:creationId xmlns:p14="http://schemas.microsoft.com/office/powerpoint/2010/main" val="606123674"/>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GB">
              <a:latin typeface="Arial" charset="0"/>
              <a:ea typeface="ヒラギノ角ゴ Pro W3" charset="0"/>
              <a:cs typeface="ヒラギノ角ゴ Pro W3" charset="0"/>
            </a:endParaRPr>
          </a:p>
        </p:txBody>
      </p:sp>
      <p:sp>
        <p:nvSpPr>
          <p:cNvPr id="43011" name="Content Placeholder 2"/>
          <p:cNvSpPr>
            <a:spLocks noGrp="1"/>
          </p:cNvSpPr>
          <p:nvPr>
            <p:ph idx="1"/>
          </p:nvPr>
        </p:nvSpPr>
        <p:spPr/>
        <p:txBody>
          <a:bodyPr/>
          <a:lstStyle/>
          <a:p>
            <a:endParaRPr lang="en-GB">
              <a:latin typeface="Arial" charset="0"/>
              <a:ea typeface="ヒラギノ角ゴ Pro W3" charset="0"/>
              <a:cs typeface="ヒラギノ角ゴ Pro W3" charset="0"/>
            </a:endParaRPr>
          </a:p>
        </p:txBody>
      </p:sp>
      <p:pic>
        <p:nvPicPr>
          <p:cNvPr id="43012" name="Picture 4" descr="C:\Users\rmcaleavey\Desktop\Pages from 27969_24_Writing_p120-135-5.jpg"/>
          <p:cNvPicPr>
            <a:picLocks noChangeAspect="1" noChangeArrowheads="1"/>
          </p:cNvPicPr>
          <p:nvPr/>
        </p:nvPicPr>
        <p:blipFill>
          <a:blip r:embed="rId2">
            <a:extLst>
              <a:ext uri="{28A0092B-C50C-407E-A947-70E740481C1C}">
                <a14:useLocalDpi xmlns:a14="http://schemas.microsoft.com/office/drawing/2010/main" val="0"/>
              </a:ext>
            </a:extLst>
          </a:blip>
          <a:srcRect b="35127"/>
          <a:stretch>
            <a:fillRect/>
          </a:stretch>
        </p:blipFill>
        <p:spPr bwMode="auto">
          <a:xfrm>
            <a:off x="152400" y="1066800"/>
            <a:ext cx="6400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319477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bodyPr>
          <a:lstStyle/>
          <a:p>
            <a:endParaRPr lang="en-GB">
              <a:latin typeface="Arial" charset="0"/>
              <a:ea typeface="ヒラギノ角ゴ Pro W3" charset="0"/>
              <a:cs typeface="ヒラギノ角ゴ Pro W3" charset="0"/>
            </a:endParaRPr>
          </a:p>
        </p:txBody>
      </p:sp>
      <p:sp>
        <p:nvSpPr>
          <p:cNvPr id="44035" name="Content Placeholder 2"/>
          <p:cNvSpPr>
            <a:spLocks noGrp="1"/>
          </p:cNvSpPr>
          <p:nvPr>
            <p:ph idx="1"/>
          </p:nvPr>
        </p:nvSpPr>
        <p:spPr/>
        <p:txBody>
          <a:bodyPr/>
          <a:lstStyle/>
          <a:p>
            <a:endParaRPr lang="en-GB">
              <a:latin typeface="Arial" charset="0"/>
              <a:ea typeface="ヒラギノ角ゴ Pro W3" charset="0"/>
              <a:cs typeface="ヒラギノ角ゴ Pro W3" charset="0"/>
            </a:endParaRPr>
          </a:p>
        </p:txBody>
      </p:sp>
      <p:pic>
        <p:nvPicPr>
          <p:cNvPr id="44036" name="Picture 5" descr="C:\Users\rmcaleavey\Desktop\Pages from 27969_24_Writing_p120-135-5.jpg"/>
          <p:cNvPicPr>
            <a:picLocks noChangeAspect="1" noChangeArrowheads="1"/>
          </p:cNvPicPr>
          <p:nvPr/>
        </p:nvPicPr>
        <p:blipFill>
          <a:blip r:embed="rId2">
            <a:extLst>
              <a:ext uri="{28A0092B-C50C-407E-A947-70E740481C1C}">
                <a14:useLocalDpi xmlns:a14="http://schemas.microsoft.com/office/drawing/2010/main" val="0"/>
              </a:ext>
            </a:extLst>
          </a:blip>
          <a:srcRect t="64392"/>
          <a:stretch>
            <a:fillRect/>
          </a:stretch>
        </p:blipFill>
        <p:spPr bwMode="auto">
          <a:xfrm>
            <a:off x="152400" y="1066800"/>
            <a:ext cx="63246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865852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C:\Users\rmcaleavey\Desktop\Pages from 27969_24_Writing_p120-135-6.jpg"/>
          <p:cNvPicPr>
            <a:picLocks noChangeAspect="1" noChangeArrowheads="1"/>
          </p:cNvPicPr>
          <p:nvPr/>
        </p:nvPicPr>
        <p:blipFill>
          <a:blip r:embed="rId3">
            <a:extLst>
              <a:ext uri="{28A0092B-C50C-407E-A947-70E740481C1C}">
                <a14:useLocalDpi xmlns:a14="http://schemas.microsoft.com/office/drawing/2010/main" val="0"/>
              </a:ext>
            </a:extLst>
          </a:blip>
          <a:srcRect b="63728"/>
          <a:stretch>
            <a:fillRect/>
          </a:stretch>
        </p:blipFill>
        <p:spPr bwMode="auto">
          <a:xfrm>
            <a:off x="179388" y="1219200"/>
            <a:ext cx="4224337"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Picture 3" descr="C:\Users\rmcaleavey\Desktop\Pages from 27969_24_Writing_p120-135-6.jpg"/>
          <p:cNvPicPr>
            <a:picLocks noChangeAspect="1" noChangeArrowheads="1"/>
          </p:cNvPicPr>
          <p:nvPr/>
        </p:nvPicPr>
        <p:blipFill>
          <a:blip r:embed="rId3">
            <a:extLst>
              <a:ext uri="{28A0092B-C50C-407E-A947-70E740481C1C}">
                <a14:useLocalDpi xmlns:a14="http://schemas.microsoft.com/office/drawing/2010/main" val="0"/>
              </a:ext>
            </a:extLst>
          </a:blip>
          <a:srcRect t="35693"/>
          <a:stretch>
            <a:fillRect/>
          </a:stretch>
        </p:blipFill>
        <p:spPr bwMode="auto">
          <a:xfrm>
            <a:off x="4572000" y="1628775"/>
            <a:ext cx="4302125" cy="461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660852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p:txBody>
          <a:bodyPr/>
          <a:lstStyle/>
          <a:p>
            <a:pPr eaLnBrk="1" hangingPunct="1"/>
            <a:endParaRPr lang="en-US">
              <a:latin typeface="Arial" charset="0"/>
              <a:ea typeface="ヒラギノ角ゴ Pro W3" charset="0"/>
              <a:cs typeface="ヒラギノ角ゴ Pro W3" charset="0"/>
            </a:endParaRPr>
          </a:p>
        </p:txBody>
      </p:sp>
      <p:pic>
        <p:nvPicPr>
          <p:cNvPr id="47107" name="Picture 4" descr="C:\Users\rmcaleavey\Desktop\Pages from 27969_24_Writing_p120-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6324600" cy="517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92464251"/>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20988"/>
            <a:ext cx="5791200" cy="1077218"/>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200" b="1" dirty="0" smtClean="0">
                <a:latin typeface="Arial" charset="0"/>
              </a:rPr>
              <a:t>Part 3: Marking and Feedback</a:t>
            </a:r>
            <a:endParaRPr lang="en-US" sz="3200" b="1" dirty="0">
              <a:latin typeface="Arial" charset="0"/>
            </a:endParaRPr>
          </a:p>
        </p:txBody>
      </p:sp>
      <p:sp>
        <p:nvSpPr>
          <p:cNvPr id="21507" name="TextBox 7"/>
          <p:cNvSpPr txBox="1">
            <a:spLocks noChangeArrowheads="1"/>
          </p:cNvSpPr>
          <p:nvPr/>
        </p:nvSpPr>
        <p:spPr bwMode="auto">
          <a:xfrm>
            <a:off x="720194" y="2284255"/>
            <a:ext cx="6107508" cy="1261884"/>
          </a:xfrm>
          <a:prstGeom prst="rect">
            <a:avLst/>
          </a:prstGeom>
          <a:noFill/>
          <a:ln w="9525">
            <a:noFill/>
            <a:miter lim="800000"/>
            <a:headEnd/>
            <a:tailEnd/>
          </a:ln>
        </p:spPr>
        <p:txBody>
          <a:bodyPr wrap="square">
            <a:spAutoFit/>
          </a:bodyPr>
          <a:lstStyle/>
          <a:p>
            <a:pPr>
              <a:defRPr/>
            </a:pPr>
            <a:r>
              <a:rPr lang="en-US" sz="2000" dirty="0" smtClean="0">
                <a:solidFill>
                  <a:srgbClr val="FF0000"/>
                </a:solidFill>
                <a:latin typeface="+mn-lt"/>
                <a:ea typeface="+mn-ea"/>
                <a:cs typeface="+mn-cs"/>
              </a:rPr>
              <a:t>Correct </a:t>
            </a:r>
            <a:r>
              <a:rPr lang="en-US" sz="2000" dirty="0">
                <a:solidFill>
                  <a:srgbClr val="FF0000"/>
                </a:solidFill>
                <a:latin typeface="+mn-lt"/>
                <a:ea typeface="+mn-ea"/>
                <a:cs typeface="+mn-cs"/>
              </a:rPr>
              <a:t>the piece of writing as you normally would.</a:t>
            </a:r>
          </a:p>
          <a:p>
            <a:pPr marL="457200" indent="-457200">
              <a:defRPr/>
            </a:pPr>
            <a:endParaRPr lang="en-US" sz="2000" dirty="0">
              <a:latin typeface="+mn-lt"/>
              <a:ea typeface="+mn-ea"/>
              <a:cs typeface="+mn-cs"/>
            </a:endParaRPr>
          </a:p>
          <a:p>
            <a:pPr marL="457200" indent="-457200">
              <a:defRPr/>
            </a:pPr>
            <a:endParaRPr lang="en-US" dirty="0">
              <a:latin typeface="+mn-lt"/>
              <a:ea typeface="+mn-ea"/>
              <a:cs typeface="+mn-cs"/>
            </a:endParaRPr>
          </a:p>
          <a:p>
            <a:pPr marL="457200" indent="-457200">
              <a:defRPr/>
            </a:pPr>
            <a:r>
              <a:rPr lang="en-US" dirty="0">
                <a:latin typeface="+mn-lt"/>
                <a:ea typeface="+mn-ea"/>
                <a:cs typeface="+mn-cs"/>
              </a:rPr>
              <a:t>	</a:t>
            </a:r>
          </a:p>
        </p:txBody>
      </p:sp>
    </p:spTree>
    <p:extLst>
      <p:ext uri="{BB962C8B-B14F-4D97-AF65-F5344CB8AC3E}">
        <p14:creationId xmlns:p14="http://schemas.microsoft.com/office/powerpoint/2010/main" val="16251819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78801"/>
            <a:ext cx="7046189" cy="584776"/>
          </a:xfrm>
          <a:prstGeom prst="rect">
            <a:avLst/>
          </a:prstGeom>
          <a:noFill/>
        </p:spPr>
        <p:txBody>
          <a:bodyPr wrap="square">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200" b="1" dirty="0" smtClean="0">
                <a:latin typeface="Arial" charset="0"/>
              </a:rPr>
              <a:t>Summative and formative </a:t>
            </a:r>
            <a:r>
              <a:rPr lang="en-US" sz="3200" b="1" dirty="0">
                <a:latin typeface="Arial" charset="0"/>
              </a:rPr>
              <a:t>feedback</a:t>
            </a:r>
          </a:p>
        </p:txBody>
      </p:sp>
      <p:sp>
        <p:nvSpPr>
          <p:cNvPr id="21507" name="TextBox 7"/>
          <p:cNvSpPr txBox="1">
            <a:spLocks noChangeArrowheads="1"/>
          </p:cNvSpPr>
          <p:nvPr/>
        </p:nvSpPr>
        <p:spPr bwMode="auto">
          <a:xfrm>
            <a:off x="774817" y="1291417"/>
            <a:ext cx="7199940" cy="4062651"/>
          </a:xfrm>
          <a:prstGeom prst="rect">
            <a:avLst/>
          </a:prstGeom>
          <a:noFill/>
          <a:ln w="9525">
            <a:noFill/>
            <a:miter lim="800000"/>
            <a:headEnd/>
            <a:tailEnd/>
          </a:ln>
        </p:spPr>
        <p:txBody>
          <a:bodyPr wrap="square">
            <a:spAutoFit/>
          </a:bodyPr>
          <a:lstStyle/>
          <a:p>
            <a:pPr>
              <a:defRPr/>
            </a:pPr>
            <a:r>
              <a:rPr lang="en-US" sz="2400" b="1" dirty="0">
                <a:latin typeface="+mn-lt"/>
                <a:ea typeface="+mn-ea"/>
                <a:cs typeface="+mn-cs"/>
              </a:rPr>
              <a:t>Correcting genre texts</a:t>
            </a:r>
          </a:p>
          <a:p>
            <a:pPr>
              <a:defRPr/>
            </a:pPr>
            <a:r>
              <a:rPr lang="en-US" sz="2400" dirty="0">
                <a:solidFill>
                  <a:srgbClr val="FF0000"/>
                </a:solidFill>
                <a:latin typeface="+mn-lt"/>
                <a:ea typeface="+mn-ea"/>
                <a:cs typeface="+mn-cs"/>
              </a:rPr>
              <a:t>The importance of clear criteria</a:t>
            </a:r>
          </a:p>
          <a:p>
            <a:pPr>
              <a:defRPr/>
            </a:pPr>
            <a:endParaRPr lang="en-US" dirty="0">
              <a:solidFill>
                <a:srgbClr val="FFFF00"/>
              </a:solidFill>
              <a:latin typeface="Times" pitchFamily="-105" charset="0"/>
              <a:ea typeface="+mn-ea"/>
              <a:cs typeface="+mn-cs"/>
            </a:endParaRPr>
          </a:p>
          <a:p>
            <a:pPr>
              <a:buFont typeface="Arial"/>
              <a:buChar char="•"/>
              <a:defRPr/>
            </a:pPr>
            <a:r>
              <a:rPr lang="en-US" sz="2000" dirty="0">
                <a:latin typeface="+mn-lt"/>
                <a:ea typeface="+mn-ea"/>
                <a:cs typeface="+mn-cs"/>
              </a:rPr>
              <a:t> </a:t>
            </a:r>
            <a:r>
              <a:rPr lang="en-US" sz="2000" dirty="0" smtClean="0">
                <a:latin typeface="+mn-lt"/>
                <a:ea typeface="+mn-ea"/>
                <a:cs typeface="+mn-cs"/>
              </a:rPr>
              <a:t> Exam </a:t>
            </a:r>
            <a:r>
              <a:rPr lang="en-US" sz="2000" dirty="0">
                <a:latin typeface="+mn-lt"/>
                <a:ea typeface="+mn-ea"/>
                <a:cs typeface="+mn-cs"/>
              </a:rPr>
              <a:t>markers can evaluate texts very quickly because they </a:t>
            </a:r>
            <a:r>
              <a:rPr lang="en-US" sz="2000" dirty="0" smtClean="0">
                <a:latin typeface="+mn-lt"/>
                <a:ea typeface="+mn-ea"/>
                <a:cs typeface="+mn-cs"/>
              </a:rPr>
              <a:t>know</a:t>
            </a:r>
          </a:p>
          <a:p>
            <a:pPr>
              <a:defRPr/>
            </a:pPr>
            <a:r>
              <a:rPr lang="en-US" sz="2000" dirty="0" smtClean="0"/>
              <a:t>   </a:t>
            </a:r>
            <a:r>
              <a:rPr lang="en-US" sz="2000" dirty="0" smtClean="0">
                <a:latin typeface="+mn-lt"/>
                <a:ea typeface="+mn-ea"/>
                <a:cs typeface="+mn-cs"/>
              </a:rPr>
              <a:t> </a:t>
            </a:r>
            <a:r>
              <a:rPr lang="en-US" sz="2000" dirty="0">
                <a:latin typeface="+mn-lt"/>
                <a:ea typeface="+mn-ea"/>
                <a:cs typeface="+mn-cs"/>
              </a:rPr>
              <a:t>what makes a text good or not.</a:t>
            </a:r>
          </a:p>
          <a:p>
            <a:pPr>
              <a:buFont typeface="Arial"/>
              <a:buChar char="•"/>
              <a:defRPr/>
            </a:pPr>
            <a:r>
              <a:rPr lang="en-US" sz="2000" dirty="0">
                <a:latin typeface="+mn-lt"/>
                <a:ea typeface="+mn-ea"/>
                <a:cs typeface="+mn-cs"/>
              </a:rPr>
              <a:t>  Criteria can reinforce aspects of the genre / teaching and </a:t>
            </a:r>
            <a:r>
              <a:rPr lang="en-US" sz="2000" dirty="0" smtClean="0">
                <a:latin typeface="+mn-lt"/>
                <a:ea typeface="+mn-ea"/>
                <a:cs typeface="+mn-cs"/>
              </a:rPr>
              <a:t>help</a:t>
            </a:r>
          </a:p>
          <a:p>
            <a:pPr>
              <a:defRPr/>
            </a:pPr>
            <a:r>
              <a:rPr lang="en-US" sz="2000" dirty="0"/>
              <a:t> </a:t>
            </a:r>
            <a:r>
              <a:rPr lang="en-US" sz="2000" dirty="0" smtClean="0"/>
              <a:t> </a:t>
            </a:r>
            <a:r>
              <a:rPr lang="en-US" sz="2000" dirty="0" smtClean="0">
                <a:latin typeface="+mn-lt"/>
                <a:ea typeface="+mn-ea"/>
                <a:cs typeface="+mn-cs"/>
              </a:rPr>
              <a:t> </a:t>
            </a:r>
            <a:r>
              <a:rPr lang="en-US" sz="2000" dirty="0">
                <a:latin typeface="+mn-lt"/>
                <a:ea typeface="+mn-ea"/>
                <a:cs typeface="+mn-cs"/>
              </a:rPr>
              <a:t>development</a:t>
            </a:r>
          </a:p>
          <a:p>
            <a:pPr>
              <a:buFont typeface="Arial"/>
              <a:buChar char="•"/>
              <a:defRPr/>
            </a:pPr>
            <a:r>
              <a:rPr lang="en-US" sz="2000" dirty="0">
                <a:latin typeface="+mn-lt"/>
                <a:ea typeface="+mn-ea"/>
                <a:cs typeface="+mn-cs"/>
              </a:rPr>
              <a:t>  Criteria can be used for self assessment and peer discussion </a:t>
            </a:r>
            <a:endParaRPr lang="en-US" sz="2000" dirty="0" smtClean="0">
              <a:latin typeface="+mn-lt"/>
              <a:ea typeface="+mn-ea"/>
              <a:cs typeface="+mn-cs"/>
            </a:endParaRPr>
          </a:p>
          <a:p>
            <a:pPr>
              <a:defRPr/>
            </a:pPr>
            <a:r>
              <a:rPr lang="en-US" sz="2000" dirty="0"/>
              <a:t> </a:t>
            </a:r>
            <a:r>
              <a:rPr lang="en-US" sz="2000" dirty="0" smtClean="0"/>
              <a:t>  </a:t>
            </a:r>
            <a:r>
              <a:rPr lang="en-US" sz="2000" dirty="0" smtClean="0">
                <a:latin typeface="+mn-lt"/>
                <a:ea typeface="+mn-ea"/>
                <a:cs typeface="+mn-cs"/>
              </a:rPr>
              <a:t>(</a:t>
            </a:r>
            <a:r>
              <a:rPr lang="en-US" sz="2000" dirty="0">
                <a:latin typeface="+mn-lt"/>
                <a:ea typeface="+mn-ea"/>
                <a:cs typeface="+mn-cs"/>
              </a:rPr>
              <a:t>no marking!)</a:t>
            </a:r>
          </a:p>
          <a:p>
            <a:pPr>
              <a:buFont typeface="Arial"/>
              <a:buChar char="•"/>
              <a:defRPr/>
            </a:pPr>
            <a:endParaRPr lang="en-US" dirty="0">
              <a:latin typeface="+mn-lt"/>
              <a:ea typeface="+mn-ea"/>
              <a:cs typeface="+mn-cs"/>
            </a:endParaRPr>
          </a:p>
          <a:p>
            <a:pPr marL="457200" indent="-457200">
              <a:defRPr/>
            </a:pPr>
            <a:endParaRPr lang="en-US" dirty="0">
              <a:latin typeface="+mn-lt"/>
              <a:ea typeface="+mn-ea"/>
              <a:cs typeface="+mn-cs"/>
            </a:endParaRPr>
          </a:p>
          <a:p>
            <a:pPr marL="457200" indent="-457200">
              <a:defRPr/>
            </a:pPr>
            <a:endParaRPr lang="en-US" dirty="0">
              <a:latin typeface="+mn-lt"/>
              <a:ea typeface="+mn-ea"/>
              <a:cs typeface="+mn-cs"/>
            </a:endParaRPr>
          </a:p>
          <a:p>
            <a:pPr marL="457200" indent="-457200">
              <a:defRPr/>
            </a:pPr>
            <a:r>
              <a:rPr lang="en-US" dirty="0">
                <a:latin typeface="+mn-lt"/>
                <a:ea typeface="+mn-ea"/>
                <a:cs typeface="+mn-cs"/>
              </a:rPr>
              <a:t>	</a:t>
            </a:r>
          </a:p>
        </p:txBody>
      </p:sp>
    </p:spTree>
    <p:extLst>
      <p:ext uri="{BB962C8B-B14F-4D97-AF65-F5344CB8AC3E}">
        <p14:creationId xmlns:p14="http://schemas.microsoft.com/office/powerpoint/2010/main" val="179498248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19764"/>
            <a:ext cx="7100810" cy="646331"/>
          </a:xfrm>
          <a:prstGeom prst="rect">
            <a:avLst/>
          </a:prstGeom>
          <a:noFill/>
        </p:spPr>
        <p:txBody>
          <a:bodyPr wrap="square">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600" b="1" dirty="0" err="1" smtClean="0">
                <a:latin typeface="Arial" charset="0"/>
              </a:rPr>
              <a:t>Generalised</a:t>
            </a:r>
            <a:r>
              <a:rPr lang="en-US" sz="3600" b="1" dirty="0" smtClean="0">
                <a:latin typeface="Arial" charset="0"/>
              </a:rPr>
              <a:t> criteria</a:t>
            </a:r>
            <a:endParaRPr lang="en-US" sz="3600" b="1" dirty="0">
              <a:latin typeface="Arial" charset="0"/>
            </a:endParaRPr>
          </a:p>
        </p:txBody>
      </p:sp>
      <p:sp>
        <p:nvSpPr>
          <p:cNvPr id="21507" name="TextBox 7"/>
          <p:cNvSpPr txBox="1">
            <a:spLocks noChangeArrowheads="1"/>
          </p:cNvSpPr>
          <p:nvPr/>
        </p:nvSpPr>
        <p:spPr bwMode="auto">
          <a:xfrm>
            <a:off x="710081" y="1219200"/>
            <a:ext cx="7879168" cy="4401205"/>
          </a:xfrm>
          <a:prstGeom prst="rect">
            <a:avLst/>
          </a:prstGeom>
          <a:noFill/>
          <a:ln w="9525">
            <a:noFill/>
            <a:miter lim="800000"/>
            <a:headEnd/>
            <a:tailEnd/>
          </a:ln>
        </p:spPr>
        <p:txBody>
          <a:bodyPr wrap="square">
            <a:spAutoFit/>
          </a:bodyPr>
          <a:lstStyle/>
          <a:p>
            <a:pPr algn="just">
              <a:defRPr/>
            </a:pPr>
            <a:r>
              <a:rPr lang="en-US" sz="2400" b="1" dirty="0">
                <a:solidFill>
                  <a:srgbClr val="FF0000"/>
                </a:solidFill>
                <a:latin typeface="+mn-lt"/>
                <a:ea typeface="+mn-ea"/>
                <a:cs typeface="+mn-cs"/>
              </a:rPr>
              <a:t>FCE criteria</a:t>
            </a:r>
          </a:p>
          <a:p>
            <a:pPr algn="just">
              <a:defRPr/>
            </a:pPr>
            <a:r>
              <a:rPr lang="en-US" sz="2400" dirty="0">
                <a:latin typeface="+mn-lt"/>
                <a:ea typeface="+mn-ea"/>
                <a:cs typeface="+mn-cs"/>
              </a:rPr>
              <a:t>To get a 5:</a:t>
            </a:r>
          </a:p>
          <a:p>
            <a:pPr>
              <a:defRPr/>
            </a:pPr>
            <a:endParaRPr lang="en-US" dirty="0">
              <a:latin typeface="+mn-lt"/>
              <a:ea typeface="+mn-ea"/>
              <a:cs typeface="+mn-cs"/>
            </a:endParaRPr>
          </a:p>
          <a:p>
            <a:pPr>
              <a:defRPr/>
            </a:pPr>
            <a:r>
              <a:rPr lang="en-US" sz="2000" dirty="0">
                <a:latin typeface="+mn-lt"/>
                <a:ea typeface="+mn-ea"/>
                <a:cs typeface="+mn-cs"/>
              </a:rPr>
              <a:t>Full </a:t>
            </a:r>
            <a:r>
              <a:rPr lang="en-US" sz="2000" dirty="0" err="1">
                <a:latin typeface="+mn-lt"/>
                <a:ea typeface="+mn-ea"/>
                <a:cs typeface="+mn-cs"/>
              </a:rPr>
              <a:t>realisation</a:t>
            </a:r>
            <a:r>
              <a:rPr lang="en-US" sz="2000" dirty="0">
                <a:latin typeface="+mn-lt"/>
                <a:ea typeface="+mn-ea"/>
                <a:cs typeface="+mn-cs"/>
              </a:rPr>
              <a:t> of the task set.</a:t>
            </a:r>
          </a:p>
          <a:p>
            <a:pPr>
              <a:defRPr/>
            </a:pPr>
            <a:r>
              <a:rPr lang="en-US" sz="2000" dirty="0">
                <a:latin typeface="+mn-lt"/>
                <a:ea typeface="+mn-ea"/>
                <a:cs typeface="+mn-cs"/>
              </a:rPr>
              <a:t>• All content points included with appropriate expansion.</a:t>
            </a:r>
          </a:p>
          <a:p>
            <a:pPr>
              <a:defRPr/>
            </a:pPr>
            <a:r>
              <a:rPr lang="en-US" sz="2000" dirty="0">
                <a:latin typeface="+mn-lt"/>
                <a:ea typeface="+mn-ea"/>
                <a:cs typeface="+mn-cs"/>
              </a:rPr>
              <a:t>• Wide range of structure and vocabulary within the task set.</a:t>
            </a:r>
          </a:p>
          <a:p>
            <a:pPr>
              <a:defRPr/>
            </a:pPr>
            <a:r>
              <a:rPr lang="en-US" sz="2000" dirty="0">
                <a:latin typeface="+mn-lt"/>
                <a:ea typeface="+mn-ea"/>
                <a:cs typeface="+mn-cs"/>
              </a:rPr>
              <a:t>• Minimal errors, perhaps due to ambition; well-developed control </a:t>
            </a:r>
            <a:r>
              <a:rPr lang="en-US" sz="2000" dirty="0" smtClean="0">
                <a:latin typeface="+mn-lt"/>
                <a:ea typeface="+mn-ea"/>
                <a:cs typeface="+mn-cs"/>
              </a:rPr>
              <a:t>of</a:t>
            </a:r>
          </a:p>
          <a:p>
            <a:pPr>
              <a:defRPr/>
            </a:pPr>
            <a:r>
              <a:rPr lang="en-US" sz="2000" dirty="0" smtClean="0">
                <a:latin typeface="+mn-lt"/>
                <a:ea typeface="+mn-ea"/>
                <a:cs typeface="+mn-cs"/>
              </a:rPr>
              <a:t>    </a:t>
            </a:r>
            <a:r>
              <a:rPr lang="en-US" sz="2000" dirty="0">
                <a:latin typeface="+mn-lt"/>
                <a:ea typeface="+mn-ea"/>
                <a:cs typeface="+mn-cs"/>
              </a:rPr>
              <a:t>language.</a:t>
            </a:r>
          </a:p>
          <a:p>
            <a:pPr>
              <a:defRPr/>
            </a:pPr>
            <a:r>
              <a:rPr lang="en-US" sz="2000" dirty="0">
                <a:latin typeface="+mn-lt"/>
                <a:ea typeface="+mn-ea"/>
                <a:cs typeface="+mn-cs"/>
              </a:rPr>
              <a:t>• Ideas effectively </a:t>
            </a:r>
            <a:r>
              <a:rPr lang="en-US" sz="2000" dirty="0" err="1">
                <a:latin typeface="+mn-lt"/>
                <a:ea typeface="+mn-ea"/>
                <a:cs typeface="+mn-cs"/>
              </a:rPr>
              <a:t>organised</a:t>
            </a:r>
            <a:r>
              <a:rPr lang="en-US" sz="2000" dirty="0">
                <a:latin typeface="+mn-lt"/>
                <a:ea typeface="+mn-ea"/>
                <a:cs typeface="+mn-cs"/>
              </a:rPr>
              <a:t>, with a variety of linking devices.</a:t>
            </a:r>
          </a:p>
          <a:p>
            <a:pPr>
              <a:defRPr/>
            </a:pPr>
            <a:r>
              <a:rPr lang="en-US" sz="2000" dirty="0">
                <a:latin typeface="+mn-lt"/>
                <a:ea typeface="+mn-ea"/>
                <a:cs typeface="+mn-cs"/>
              </a:rPr>
              <a:t>• Register and format consistently appropriate to purpose and audience.</a:t>
            </a:r>
          </a:p>
          <a:p>
            <a:pPr>
              <a:buFont typeface="Arial"/>
              <a:buChar char="•"/>
              <a:defRPr/>
            </a:pPr>
            <a:r>
              <a:rPr lang="en-US" sz="2000" dirty="0">
                <a:latin typeface="+mn-lt"/>
                <a:ea typeface="+mn-ea"/>
                <a:cs typeface="+mn-cs"/>
              </a:rPr>
              <a:t> Fully achieves the desired effect on the target reader.</a:t>
            </a:r>
          </a:p>
          <a:p>
            <a:pPr algn="just">
              <a:defRPr/>
            </a:pPr>
            <a:endParaRPr lang="en-US" dirty="0">
              <a:latin typeface="+mn-lt"/>
              <a:ea typeface="+mn-ea"/>
              <a:cs typeface="+mn-cs"/>
            </a:endParaRPr>
          </a:p>
          <a:p>
            <a:pPr marL="457200" indent="-457200">
              <a:defRPr/>
            </a:pPr>
            <a:endParaRPr lang="en-US" dirty="0">
              <a:latin typeface="+mn-lt"/>
              <a:ea typeface="+mn-ea"/>
              <a:cs typeface="+mn-cs"/>
            </a:endParaRPr>
          </a:p>
          <a:p>
            <a:pPr marL="457200" indent="-457200">
              <a:defRPr/>
            </a:pPr>
            <a:r>
              <a:rPr lang="en-US" dirty="0">
                <a:latin typeface="+mn-lt"/>
                <a:ea typeface="+mn-ea"/>
                <a:cs typeface="+mn-cs"/>
              </a:rPr>
              <a:t>	</a:t>
            </a:r>
          </a:p>
        </p:txBody>
      </p:sp>
    </p:spTree>
    <p:extLst>
      <p:ext uri="{BB962C8B-B14F-4D97-AF65-F5344CB8AC3E}">
        <p14:creationId xmlns:p14="http://schemas.microsoft.com/office/powerpoint/2010/main" val="408400010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839" y="1469150"/>
            <a:ext cx="7387572" cy="4801315"/>
          </a:xfrm>
          <a:prstGeom prst="rect">
            <a:avLst/>
          </a:prstGeom>
        </p:spPr>
        <p:txBody>
          <a:bodyPr wrap="square">
            <a:spAutoFit/>
          </a:bodyPr>
          <a:lstStyle/>
          <a:p>
            <a:r>
              <a:rPr lang="en-US" dirty="0" smtClean="0"/>
              <a:t>5 	•</a:t>
            </a:r>
            <a:r>
              <a:rPr lang="en-US" dirty="0"/>
              <a:t> Very good attempt at the task.</a:t>
            </a:r>
          </a:p>
          <a:p>
            <a:r>
              <a:rPr lang="en-US" dirty="0" smtClean="0"/>
              <a:t>	•</a:t>
            </a:r>
            <a:r>
              <a:rPr lang="en-US" dirty="0"/>
              <a:t> No effort is required of the reader.</a:t>
            </a:r>
          </a:p>
          <a:p>
            <a:r>
              <a:rPr lang="en-US" dirty="0" smtClean="0"/>
              <a:t>	•</a:t>
            </a:r>
            <a:r>
              <a:rPr lang="en-US" dirty="0"/>
              <a:t> All elements of the message are fully communicated.</a:t>
            </a:r>
          </a:p>
          <a:p>
            <a:r>
              <a:rPr lang="en-US" dirty="0"/>
              <a:t>4 </a:t>
            </a:r>
            <a:r>
              <a:rPr lang="en-US" dirty="0" smtClean="0"/>
              <a:t>	•</a:t>
            </a:r>
            <a:r>
              <a:rPr lang="en-US" dirty="0"/>
              <a:t> Good attempt at the task.</a:t>
            </a:r>
          </a:p>
          <a:p>
            <a:r>
              <a:rPr lang="en-US" dirty="0" smtClean="0"/>
              <a:t>	•</a:t>
            </a:r>
            <a:r>
              <a:rPr lang="en-US" dirty="0"/>
              <a:t> Minimal effort is required of the reader.</a:t>
            </a:r>
          </a:p>
          <a:p>
            <a:r>
              <a:rPr lang="en-US" dirty="0" smtClean="0"/>
              <a:t>	•</a:t>
            </a:r>
            <a:r>
              <a:rPr lang="en-US" dirty="0"/>
              <a:t> All elements of the message are communicated.</a:t>
            </a:r>
          </a:p>
          <a:p>
            <a:r>
              <a:rPr lang="en-US" dirty="0"/>
              <a:t>3 </a:t>
            </a:r>
            <a:r>
              <a:rPr lang="en-US" dirty="0" smtClean="0"/>
              <a:t>	•</a:t>
            </a:r>
            <a:r>
              <a:rPr lang="en-US" dirty="0"/>
              <a:t> Satisfactory attempt at the task.</a:t>
            </a:r>
          </a:p>
          <a:p>
            <a:r>
              <a:rPr lang="en-US" dirty="0" smtClean="0"/>
              <a:t>	•</a:t>
            </a:r>
            <a:r>
              <a:rPr lang="en-US" dirty="0"/>
              <a:t> Some effort is required of the reader.</a:t>
            </a:r>
          </a:p>
          <a:p>
            <a:r>
              <a:rPr lang="en-US" dirty="0" smtClean="0"/>
              <a:t>	•</a:t>
            </a:r>
            <a:r>
              <a:rPr lang="en-US" dirty="0"/>
              <a:t> All elements of the message are communicated</a:t>
            </a:r>
            <a:r>
              <a:rPr lang="en-US" dirty="0" smtClean="0"/>
              <a:t>.</a:t>
            </a:r>
            <a:r>
              <a:rPr lang="en-US" dirty="0"/>
              <a:t> </a:t>
            </a:r>
            <a:r>
              <a:rPr lang="en-US" dirty="0" smtClean="0"/>
              <a:t> OR One </a:t>
            </a:r>
            <a:r>
              <a:rPr lang="en-US" dirty="0"/>
              <a:t>content element omitted but others clearly communicated.</a:t>
            </a:r>
          </a:p>
          <a:p>
            <a:r>
              <a:rPr lang="en-US" dirty="0"/>
              <a:t>2 </a:t>
            </a:r>
            <a:r>
              <a:rPr lang="en-US" dirty="0" smtClean="0"/>
              <a:t>	•</a:t>
            </a:r>
            <a:r>
              <a:rPr lang="en-US" dirty="0"/>
              <a:t> Inadequate attempt at the task.</a:t>
            </a:r>
          </a:p>
          <a:p>
            <a:r>
              <a:rPr lang="en-US" dirty="0" smtClean="0"/>
              <a:t>	•</a:t>
            </a:r>
            <a:r>
              <a:rPr lang="en-US" dirty="0"/>
              <a:t> Significant effort may be required of the reader.</a:t>
            </a:r>
          </a:p>
          <a:p>
            <a:r>
              <a:rPr lang="en-US" dirty="0" smtClean="0"/>
              <a:t>	•</a:t>
            </a:r>
            <a:r>
              <a:rPr lang="en-US" dirty="0"/>
              <a:t> Content elements omitted, or unsuccessfully dealt with, so the message is </a:t>
            </a:r>
            <a:r>
              <a:rPr lang="en-US" dirty="0" smtClean="0"/>
              <a:t>only partly </a:t>
            </a:r>
            <a:r>
              <a:rPr lang="en-US" dirty="0"/>
              <a:t>communicated.</a:t>
            </a:r>
          </a:p>
          <a:p>
            <a:r>
              <a:rPr lang="en-US" dirty="0" smtClean="0"/>
              <a:t>1	•</a:t>
            </a:r>
            <a:r>
              <a:rPr lang="en-US" dirty="0"/>
              <a:t> Poor attempt at the task.</a:t>
            </a:r>
          </a:p>
          <a:p>
            <a:r>
              <a:rPr lang="en-US" dirty="0" smtClean="0"/>
              <a:t>	•</a:t>
            </a:r>
            <a:r>
              <a:rPr lang="en-US" dirty="0"/>
              <a:t> Excessive effort is required of the reader.</a:t>
            </a:r>
          </a:p>
          <a:p>
            <a:r>
              <a:rPr lang="en-US" dirty="0" smtClean="0"/>
              <a:t>	•</a:t>
            </a:r>
            <a:r>
              <a:rPr lang="en-US" dirty="0"/>
              <a:t> Very little of the message is communicated</a:t>
            </a:r>
            <a:r>
              <a:rPr lang="en-US" dirty="0" smtClean="0"/>
              <a:t>.</a:t>
            </a:r>
            <a:endParaRPr lang="en-US" dirty="0"/>
          </a:p>
        </p:txBody>
      </p:sp>
      <p:sp>
        <p:nvSpPr>
          <p:cNvPr id="3" name="TextBox 2"/>
          <p:cNvSpPr txBox="1"/>
          <p:nvPr/>
        </p:nvSpPr>
        <p:spPr>
          <a:xfrm>
            <a:off x="792013" y="505219"/>
            <a:ext cx="1802514" cy="584776"/>
          </a:xfrm>
          <a:prstGeom prst="rect">
            <a:avLst/>
          </a:prstGeom>
          <a:noFill/>
        </p:spPr>
        <p:txBody>
          <a:bodyPr wrap="square" rtlCol="0">
            <a:spAutoFit/>
          </a:bodyPr>
          <a:lstStyle/>
          <a:p>
            <a:r>
              <a:rPr lang="en-US" sz="3200" b="1" dirty="0" smtClean="0"/>
              <a:t>PET / B1</a:t>
            </a:r>
            <a:endParaRPr lang="en-US" sz="3200" b="1" dirty="0"/>
          </a:p>
        </p:txBody>
      </p:sp>
    </p:spTree>
    <p:extLst>
      <p:ext uri="{BB962C8B-B14F-4D97-AF65-F5344CB8AC3E}">
        <p14:creationId xmlns:p14="http://schemas.microsoft.com/office/powerpoint/2010/main" val="305020226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000" dirty="0" smtClean="0"/>
              <a:t>Decide how you might plan a lesson around one of the models:</a:t>
            </a:r>
          </a:p>
          <a:p>
            <a:pPr marL="0" indent="0">
              <a:buNone/>
            </a:pPr>
            <a:r>
              <a:rPr lang="en-US" sz="2000" dirty="0" smtClean="0"/>
              <a:t>- speaking tasks and reading tasks</a:t>
            </a:r>
          </a:p>
          <a:p>
            <a:pPr marL="0" indent="0">
              <a:buNone/>
            </a:pPr>
            <a:r>
              <a:rPr lang="en-US" sz="2000" dirty="0" smtClean="0"/>
              <a:t>- chunk focus</a:t>
            </a:r>
          </a:p>
          <a:p>
            <a:pPr marL="0" indent="0">
              <a:buNone/>
            </a:pPr>
            <a:r>
              <a:rPr lang="en-US" sz="2000" dirty="0" smtClean="0"/>
              <a:t>- vocab focus</a:t>
            </a:r>
          </a:p>
          <a:p>
            <a:pPr marL="0" indent="0">
              <a:buNone/>
            </a:pPr>
            <a:r>
              <a:rPr lang="en-US" sz="2000" dirty="0" smtClean="0"/>
              <a:t>- grammar focus</a:t>
            </a:r>
          </a:p>
          <a:p>
            <a:pPr marL="0" indent="0">
              <a:buNone/>
            </a:pPr>
            <a:r>
              <a:rPr lang="en-US" sz="2000" dirty="0" smtClean="0"/>
              <a:t>- linking word focus</a:t>
            </a:r>
          </a:p>
          <a:p>
            <a:pPr marL="0" indent="0">
              <a:buNone/>
            </a:pPr>
            <a:r>
              <a:rPr lang="en-US" sz="2000" dirty="0" smtClean="0"/>
              <a:t>- practice task and process writing</a:t>
            </a:r>
            <a:endParaRPr lang="en-US" sz="2000" dirty="0"/>
          </a:p>
        </p:txBody>
      </p:sp>
    </p:spTree>
    <p:extLst>
      <p:ext uri="{BB962C8B-B14F-4D97-AF65-F5344CB8AC3E}">
        <p14:creationId xmlns:p14="http://schemas.microsoft.com/office/powerpoint/2010/main" val="69333248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06109"/>
            <a:ext cx="5791200" cy="646331"/>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600" b="1" dirty="0" smtClean="0">
                <a:latin typeface="Arial" charset="0"/>
              </a:rPr>
              <a:t>Genre specific criteria</a:t>
            </a:r>
            <a:endParaRPr lang="en-US" sz="3600" b="1" dirty="0">
              <a:latin typeface="Arial" charset="0"/>
            </a:endParaRPr>
          </a:p>
        </p:txBody>
      </p:sp>
      <p:sp>
        <p:nvSpPr>
          <p:cNvPr id="21507" name="TextBox 7"/>
          <p:cNvSpPr txBox="1">
            <a:spLocks noChangeArrowheads="1"/>
          </p:cNvSpPr>
          <p:nvPr/>
        </p:nvSpPr>
        <p:spPr bwMode="auto">
          <a:xfrm>
            <a:off x="228600" y="1219200"/>
            <a:ext cx="8686800" cy="3108544"/>
          </a:xfrm>
          <a:prstGeom prst="rect">
            <a:avLst/>
          </a:prstGeom>
          <a:noFill/>
          <a:ln w="9525">
            <a:noFill/>
            <a:miter lim="800000"/>
            <a:headEnd/>
            <a:tailEnd/>
          </a:ln>
        </p:spPr>
        <p:txBody>
          <a:bodyPr>
            <a:spAutoFit/>
          </a:bodyPr>
          <a:lstStyle/>
          <a:p>
            <a:pPr>
              <a:defRPr/>
            </a:pPr>
            <a:endParaRPr lang="en-US" dirty="0">
              <a:solidFill>
                <a:srgbClr val="FFFF00"/>
              </a:solidFill>
              <a:latin typeface="Times" pitchFamily="-105" charset="0"/>
              <a:ea typeface="+mn-ea"/>
              <a:cs typeface="+mn-cs"/>
            </a:endParaRPr>
          </a:p>
          <a:p>
            <a:pPr>
              <a:buFont typeface="Arial"/>
              <a:buChar char="•"/>
              <a:defRPr/>
            </a:pPr>
            <a:r>
              <a:rPr lang="en-US" sz="2000" dirty="0">
                <a:latin typeface="+mn-lt"/>
                <a:ea typeface="+mn-ea"/>
                <a:cs typeface="+mn-cs"/>
              </a:rPr>
              <a:t>   Write criteria for a short story beginning “It was three in the </a:t>
            </a:r>
          </a:p>
          <a:p>
            <a:pPr>
              <a:defRPr/>
            </a:pPr>
            <a:r>
              <a:rPr lang="en-US" sz="2000" dirty="0">
                <a:latin typeface="+mn-lt"/>
                <a:ea typeface="+mn-ea"/>
                <a:cs typeface="+mn-cs"/>
              </a:rPr>
              <a:t>    morning when the phone rang". </a:t>
            </a:r>
          </a:p>
          <a:p>
            <a:pPr>
              <a:buFont typeface="Arial"/>
              <a:buChar char="•"/>
              <a:defRPr/>
            </a:pPr>
            <a:endParaRPr lang="en-US" sz="2000" dirty="0">
              <a:latin typeface="+mn-lt"/>
              <a:ea typeface="+mn-ea"/>
              <a:cs typeface="+mn-cs"/>
            </a:endParaRPr>
          </a:p>
          <a:p>
            <a:pPr>
              <a:defRPr/>
            </a:pPr>
            <a:r>
              <a:rPr lang="en-US" sz="2000" dirty="0">
                <a:solidFill>
                  <a:srgbClr val="FF0000"/>
                </a:solidFill>
                <a:latin typeface="+mn-lt"/>
                <a:ea typeface="+mn-ea"/>
                <a:cs typeface="+mn-cs"/>
              </a:rPr>
              <a:t>The students have reached B1 and working towards B2.</a:t>
            </a:r>
          </a:p>
          <a:p>
            <a:pPr>
              <a:defRPr/>
            </a:pPr>
            <a:endParaRPr lang="en-US" sz="2000" dirty="0">
              <a:latin typeface="+mn-lt"/>
              <a:ea typeface="+mn-ea"/>
              <a:cs typeface="+mn-cs"/>
            </a:endParaRPr>
          </a:p>
          <a:p>
            <a:pPr>
              <a:defRPr/>
            </a:pPr>
            <a:r>
              <a:rPr lang="en-US" sz="2000" dirty="0">
                <a:latin typeface="+mn-lt"/>
                <a:ea typeface="+mn-ea"/>
                <a:cs typeface="+mn-cs"/>
              </a:rPr>
              <a:t>- Think about what makes a good story, </a:t>
            </a:r>
            <a:r>
              <a:rPr lang="en-US" sz="2000" dirty="0" smtClean="0">
                <a:latin typeface="+mn-lt"/>
                <a:ea typeface="+mn-ea"/>
                <a:cs typeface="+mn-cs"/>
              </a:rPr>
              <a:t>how </a:t>
            </a:r>
            <a:r>
              <a:rPr lang="en-US" sz="2000" dirty="0">
                <a:latin typeface="+mn-lt"/>
                <a:ea typeface="+mn-ea"/>
                <a:cs typeface="+mn-cs"/>
              </a:rPr>
              <a:t>it's structured etc.</a:t>
            </a:r>
          </a:p>
          <a:p>
            <a:pPr>
              <a:buFontTx/>
              <a:buChar char="-"/>
              <a:defRPr/>
            </a:pPr>
            <a:r>
              <a:rPr lang="en-US" sz="2000" dirty="0">
                <a:latin typeface="+mn-lt"/>
                <a:ea typeface="+mn-ea"/>
                <a:cs typeface="+mn-cs"/>
              </a:rPr>
              <a:t> What would get a student 8-10 / 5-7 / 2-4 / 0-1?</a:t>
            </a:r>
          </a:p>
          <a:p>
            <a:pPr>
              <a:buFontTx/>
              <a:buChar char="-"/>
              <a:defRPr/>
            </a:pPr>
            <a:r>
              <a:rPr lang="en-US" sz="2000" dirty="0">
                <a:latin typeface="+mn-lt"/>
                <a:ea typeface="+mn-ea"/>
                <a:cs typeface="+mn-cs"/>
              </a:rPr>
              <a:t> What might be the examples of language you would see?</a:t>
            </a:r>
            <a:endParaRPr lang="en-US" sz="2000" dirty="0">
              <a:solidFill>
                <a:srgbClr val="FFFF00"/>
              </a:solidFill>
              <a:latin typeface="+mn-lt"/>
              <a:ea typeface="+mn-ea"/>
              <a:cs typeface="+mn-cs"/>
            </a:endParaRPr>
          </a:p>
          <a:p>
            <a:pPr marL="457200" indent="-457200">
              <a:defRPr/>
            </a:pPr>
            <a:endParaRPr lang="en-US" dirty="0">
              <a:latin typeface="+mn-lt"/>
              <a:ea typeface="+mn-ea"/>
              <a:cs typeface="+mn-cs"/>
            </a:endParaRPr>
          </a:p>
        </p:txBody>
      </p:sp>
    </p:spTree>
    <p:extLst>
      <p:ext uri="{BB962C8B-B14F-4D97-AF65-F5344CB8AC3E}">
        <p14:creationId xmlns:p14="http://schemas.microsoft.com/office/powerpoint/2010/main" val="3218393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Rectangle 3"/>
          <p:cNvSpPr/>
          <p:nvPr/>
        </p:nvSpPr>
        <p:spPr>
          <a:xfrm>
            <a:off x="1691680" y="2667000"/>
            <a:ext cx="6048672" cy="1785104"/>
          </a:xfrm>
          <a:prstGeom prst="rect">
            <a:avLst/>
          </a:prstGeom>
        </p:spPr>
        <p:txBody>
          <a:bodyPr wrap="square">
            <a:spAutoFit/>
          </a:bodyPr>
          <a:lstStyle/>
          <a:p>
            <a:r>
              <a:rPr lang="en-US" sz="2200" dirty="0" smtClean="0"/>
              <a:t>Nick Ellis. What does </a:t>
            </a:r>
            <a:r>
              <a:rPr lang="en-US" sz="2200" dirty="0" err="1" smtClean="0"/>
              <a:t>mandubled</a:t>
            </a:r>
            <a:r>
              <a:rPr lang="en-US" sz="2200" dirty="0" smtClean="0"/>
              <a:t> mean? </a:t>
            </a:r>
          </a:p>
          <a:p>
            <a:endParaRPr lang="en-US" sz="2200" b="1" dirty="0" smtClean="0"/>
          </a:p>
          <a:p>
            <a:r>
              <a:rPr lang="en-US" sz="2200" b="1" dirty="0" smtClean="0">
                <a:solidFill>
                  <a:srgbClr val="0000FF"/>
                </a:solidFill>
              </a:rPr>
              <a:t>He </a:t>
            </a:r>
            <a:r>
              <a:rPr lang="en-US" sz="2200" b="1" dirty="0" err="1" smtClean="0">
                <a:solidFill>
                  <a:srgbClr val="0000FF"/>
                </a:solidFill>
              </a:rPr>
              <a:t>mandubled</a:t>
            </a:r>
            <a:r>
              <a:rPr lang="en-US" sz="2200" b="1" dirty="0" smtClean="0">
                <a:solidFill>
                  <a:srgbClr val="0000FF"/>
                </a:solidFill>
              </a:rPr>
              <a:t> across the floor.</a:t>
            </a:r>
          </a:p>
          <a:p>
            <a:endParaRPr lang="en-US" sz="2200" dirty="0"/>
          </a:p>
          <a:p>
            <a:r>
              <a:rPr lang="en-US" sz="2200" dirty="0" smtClean="0"/>
              <a:t>Patterns established by very high frequency verbs.</a:t>
            </a:r>
          </a:p>
        </p:txBody>
      </p:sp>
    </p:spTree>
    <p:extLst>
      <p:ext uri="{BB962C8B-B14F-4D97-AF65-F5344CB8AC3E}">
        <p14:creationId xmlns:p14="http://schemas.microsoft.com/office/powerpoint/2010/main" val="3558015324"/>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176" y="433418"/>
            <a:ext cx="6513628" cy="646331"/>
          </a:xfrm>
          <a:prstGeom prst="rect">
            <a:avLst/>
          </a:prstGeom>
          <a:noFill/>
        </p:spPr>
        <p:txBody>
          <a:bodyPr wrap="square">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600" b="1" dirty="0" smtClean="0">
                <a:latin typeface="Arial" charset="0"/>
              </a:rPr>
              <a:t>Using criteria for </a:t>
            </a:r>
            <a:r>
              <a:rPr lang="en-US" sz="3600" b="1" dirty="0">
                <a:latin typeface="Arial" charset="0"/>
              </a:rPr>
              <a:t>feedback</a:t>
            </a:r>
          </a:p>
        </p:txBody>
      </p:sp>
      <p:sp>
        <p:nvSpPr>
          <p:cNvPr id="21507" name="TextBox 7"/>
          <p:cNvSpPr txBox="1">
            <a:spLocks noChangeArrowheads="1"/>
          </p:cNvSpPr>
          <p:nvPr/>
        </p:nvSpPr>
        <p:spPr bwMode="auto">
          <a:xfrm>
            <a:off x="710080" y="1628837"/>
            <a:ext cx="7373919" cy="4339650"/>
          </a:xfrm>
          <a:prstGeom prst="rect">
            <a:avLst/>
          </a:prstGeom>
          <a:noFill/>
          <a:ln w="9525">
            <a:noFill/>
            <a:miter lim="800000"/>
            <a:headEnd/>
            <a:tailEnd/>
          </a:ln>
        </p:spPr>
        <p:txBody>
          <a:bodyPr wrap="square">
            <a:spAutoFit/>
          </a:bodyPr>
          <a:lstStyle/>
          <a:p>
            <a:pPr algn="just">
              <a:defRPr/>
            </a:pPr>
            <a:endParaRPr lang="en-US" sz="2000" dirty="0">
              <a:ea typeface="+mn-ea"/>
              <a:cs typeface="+mn-cs"/>
            </a:endParaRPr>
          </a:p>
          <a:p>
            <a:pPr algn="just">
              <a:defRPr/>
            </a:pPr>
            <a:r>
              <a:rPr lang="en-US" sz="2000" dirty="0">
                <a:ea typeface="+mn-ea"/>
                <a:cs typeface="+mn-cs"/>
              </a:rPr>
              <a:t>It was three in the morning when the phone rang. It was my best friend Lorena, and she told me she needs help because her car was broken. Immediately, I dress up and I get my car quickly, and I went to see her. When I arrived there she was crying, she had an accident and smashed the windscreen She was really worried because the was her father's car. we didn't know what to do, so we decided to call a friend. Ten minutes later the police appears and we called my friend's parent and we explained to them all. We though that her father would be really furious, but he was really calmed, and he understand everything. They stay there, and I went home at 5 o'clock.</a:t>
            </a:r>
          </a:p>
          <a:p>
            <a:pPr marL="457200" indent="-457200">
              <a:defRPr/>
            </a:pPr>
            <a:endParaRPr lang="en-US" dirty="0">
              <a:latin typeface="+mn-lt"/>
              <a:ea typeface="+mn-ea"/>
              <a:cs typeface="+mn-cs"/>
            </a:endParaRPr>
          </a:p>
          <a:p>
            <a:pPr marL="457200" indent="-457200">
              <a:defRPr/>
            </a:pPr>
            <a:r>
              <a:rPr lang="en-US" dirty="0">
                <a:latin typeface="+mn-lt"/>
                <a:ea typeface="+mn-ea"/>
                <a:cs typeface="+mn-cs"/>
              </a:rPr>
              <a:t>	</a:t>
            </a:r>
          </a:p>
        </p:txBody>
      </p:sp>
    </p:spTree>
    <p:extLst>
      <p:ext uri="{BB962C8B-B14F-4D97-AF65-F5344CB8AC3E}">
        <p14:creationId xmlns:p14="http://schemas.microsoft.com/office/powerpoint/2010/main" val="276728729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464" y="392455"/>
            <a:ext cx="6667379" cy="584776"/>
          </a:xfrm>
          <a:prstGeom prst="rect">
            <a:avLst/>
          </a:prstGeom>
          <a:noFill/>
        </p:spPr>
        <p:txBody>
          <a:bodyPr wrap="square">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200" b="1" dirty="0">
                <a:latin typeface="Arial" charset="0"/>
              </a:rPr>
              <a:t>Formative </a:t>
            </a:r>
            <a:r>
              <a:rPr lang="en-US" sz="3200" b="1" dirty="0" smtClean="0">
                <a:latin typeface="Arial" charset="0"/>
              </a:rPr>
              <a:t>feedback and criteria</a:t>
            </a:r>
            <a:endParaRPr lang="en-US" sz="3200" b="1" dirty="0">
              <a:latin typeface="Arial" charset="0"/>
            </a:endParaRPr>
          </a:p>
        </p:txBody>
      </p:sp>
      <p:sp>
        <p:nvSpPr>
          <p:cNvPr id="21507" name="TextBox 7"/>
          <p:cNvSpPr txBox="1">
            <a:spLocks noChangeArrowheads="1"/>
          </p:cNvSpPr>
          <p:nvPr/>
        </p:nvSpPr>
        <p:spPr bwMode="auto">
          <a:xfrm>
            <a:off x="392464" y="1219200"/>
            <a:ext cx="7636914" cy="4985980"/>
          </a:xfrm>
          <a:prstGeom prst="rect">
            <a:avLst/>
          </a:prstGeom>
          <a:noFill/>
          <a:ln w="9525">
            <a:noFill/>
            <a:miter lim="800000"/>
            <a:headEnd/>
            <a:tailEnd/>
          </a:ln>
        </p:spPr>
        <p:txBody>
          <a:bodyPr wrap="square">
            <a:spAutoFit/>
          </a:bodyPr>
          <a:lstStyle/>
          <a:p>
            <a:pPr marL="457200" indent="-457200">
              <a:buFontTx/>
              <a:buAutoNum type="arabicPlain"/>
              <a:defRPr/>
            </a:pPr>
            <a:endParaRPr lang="en-US" sz="2000" dirty="0" smtClean="0">
              <a:solidFill>
                <a:srgbClr val="FFFF00"/>
              </a:solidFill>
              <a:latin typeface="+mn-lt"/>
              <a:ea typeface="+mn-ea"/>
              <a:cs typeface="+mn-cs"/>
            </a:endParaRPr>
          </a:p>
          <a:p>
            <a:pPr marL="457200" indent="-457200">
              <a:buFontTx/>
              <a:buAutoNum type="arabicPlain"/>
              <a:defRPr/>
            </a:pPr>
            <a:r>
              <a:rPr lang="en-US" sz="2000" dirty="0" smtClean="0">
                <a:solidFill>
                  <a:srgbClr val="FF0000"/>
                </a:solidFill>
              </a:rPr>
              <a:t>Share your criteria with students. Show them what it is you are looking for even if it is given verbally and shows what will get the top mark or pass.</a:t>
            </a:r>
            <a:endParaRPr lang="en-US" sz="2000" dirty="0">
              <a:solidFill>
                <a:srgbClr val="FF0000"/>
              </a:solidFill>
            </a:endParaRPr>
          </a:p>
          <a:p>
            <a:pPr marL="457200" indent="-457200">
              <a:defRPr/>
            </a:pPr>
            <a:r>
              <a:rPr lang="en-US" sz="2000" dirty="0">
                <a:solidFill>
                  <a:srgbClr val="FF0000"/>
                </a:solidFill>
                <a:latin typeface="+mn-lt"/>
                <a:ea typeface="+mn-ea"/>
                <a:cs typeface="+mn-cs"/>
              </a:rPr>
              <a:t>	</a:t>
            </a:r>
          </a:p>
          <a:p>
            <a:pPr marL="457200" indent="-457200">
              <a:buFontTx/>
              <a:buAutoNum type="arabicPlain" startAt="2"/>
              <a:defRPr/>
            </a:pPr>
            <a:r>
              <a:rPr lang="en-US" sz="2000" dirty="0" smtClean="0">
                <a:solidFill>
                  <a:srgbClr val="FF0000"/>
                </a:solidFill>
              </a:rPr>
              <a:t>When marking, r</a:t>
            </a:r>
            <a:r>
              <a:rPr lang="en-US" sz="2000" dirty="0" smtClean="0">
                <a:solidFill>
                  <a:srgbClr val="FF0000"/>
                </a:solidFill>
                <a:latin typeface="+mn-lt"/>
                <a:ea typeface="+mn-ea"/>
                <a:cs typeface="+mn-cs"/>
              </a:rPr>
              <a:t>ead </a:t>
            </a:r>
            <a:r>
              <a:rPr lang="en-US" sz="2000" dirty="0">
                <a:solidFill>
                  <a:srgbClr val="FF0000"/>
                </a:solidFill>
                <a:latin typeface="+mn-lt"/>
                <a:ea typeface="+mn-ea"/>
                <a:cs typeface="+mn-cs"/>
              </a:rPr>
              <a:t>the student’s work as a whole piece of writing first – before the red pen comes out</a:t>
            </a:r>
          </a:p>
          <a:p>
            <a:pPr marL="457200" indent="-457200">
              <a:defRPr/>
            </a:pPr>
            <a:r>
              <a:rPr lang="en-US" sz="2000" dirty="0">
                <a:solidFill>
                  <a:srgbClr val="FFFF00"/>
                </a:solidFill>
                <a:latin typeface="+mn-lt"/>
                <a:ea typeface="+mn-ea"/>
                <a:cs typeface="+mn-cs"/>
              </a:rPr>
              <a:t>	</a:t>
            </a:r>
            <a:r>
              <a:rPr lang="en-US" sz="2000" dirty="0">
                <a:latin typeface="+mn-lt"/>
                <a:ea typeface="+mn-ea"/>
                <a:cs typeface="+mn-cs"/>
              </a:rPr>
              <a:t>Think about the degree to which it meets your </a:t>
            </a:r>
            <a:r>
              <a:rPr lang="en-US" sz="2000" dirty="0" smtClean="0">
                <a:latin typeface="+mn-lt"/>
                <a:ea typeface="+mn-ea"/>
                <a:cs typeface="+mn-cs"/>
              </a:rPr>
              <a:t>criteria. </a:t>
            </a:r>
            <a:r>
              <a:rPr lang="en-US" sz="2000" dirty="0">
                <a:latin typeface="+mn-lt"/>
                <a:ea typeface="+mn-ea"/>
                <a:cs typeface="+mn-cs"/>
              </a:rPr>
              <a:t>If it fails to, consider how / why.</a:t>
            </a:r>
          </a:p>
          <a:p>
            <a:pPr marL="457200" indent="-457200">
              <a:defRPr/>
            </a:pPr>
            <a:endParaRPr lang="en-US" sz="2000" dirty="0">
              <a:solidFill>
                <a:srgbClr val="FFFF00"/>
              </a:solidFill>
              <a:latin typeface="+mn-lt"/>
              <a:ea typeface="+mn-ea"/>
              <a:cs typeface="+mn-cs"/>
            </a:endParaRPr>
          </a:p>
          <a:p>
            <a:pPr marL="457200" indent="-457200">
              <a:defRPr/>
            </a:pPr>
            <a:r>
              <a:rPr lang="en-US" sz="2000" dirty="0" smtClean="0">
                <a:solidFill>
                  <a:srgbClr val="FF0000"/>
                </a:solidFill>
              </a:rPr>
              <a:t>3	In terms of genre writing, the initial feedback should be based on your criteria what’s good and two or three points on how to improve.  </a:t>
            </a:r>
            <a:r>
              <a:rPr lang="en-US" sz="2000" dirty="0" smtClean="0"/>
              <a:t>You may not have time or want to correct specifics of language AT ALL! </a:t>
            </a:r>
          </a:p>
          <a:p>
            <a:pPr marL="457200" indent="-457200">
              <a:defRPr/>
            </a:pPr>
            <a:endParaRPr lang="en-US" sz="2000" dirty="0">
              <a:solidFill>
                <a:srgbClr val="FF0000"/>
              </a:solidFill>
            </a:endParaRPr>
          </a:p>
          <a:p>
            <a:pPr marL="457200" indent="-457200">
              <a:defRPr/>
            </a:pPr>
            <a:r>
              <a:rPr lang="en-US" dirty="0" smtClean="0">
                <a:solidFill>
                  <a:srgbClr val="FF0000"/>
                </a:solidFill>
              </a:rPr>
              <a:t>4	ASK THEM TO REWRITE IT. Check they have understood your point.</a:t>
            </a:r>
            <a:r>
              <a:rPr lang="en-US" dirty="0">
                <a:solidFill>
                  <a:srgbClr val="FFFF00"/>
                </a:solidFill>
                <a:latin typeface="+mn-lt"/>
                <a:ea typeface="+mn-ea"/>
                <a:cs typeface="+mn-cs"/>
              </a:rPr>
              <a:t>	</a:t>
            </a:r>
          </a:p>
        </p:txBody>
      </p:sp>
    </p:spTree>
    <p:extLst>
      <p:ext uri="{BB962C8B-B14F-4D97-AF65-F5344CB8AC3E}">
        <p14:creationId xmlns:p14="http://schemas.microsoft.com/office/powerpoint/2010/main" val="239024361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6089" y="2339495"/>
            <a:ext cx="6322452" cy="1569660"/>
          </a:xfrm>
          <a:prstGeom prst="rect">
            <a:avLst/>
          </a:prstGeom>
          <a:noFill/>
        </p:spPr>
        <p:txBody>
          <a:bodyPr wrap="square" rtlCol="0">
            <a:spAutoFit/>
          </a:bodyPr>
          <a:lstStyle/>
          <a:p>
            <a:r>
              <a:rPr lang="en-US" sz="3200" dirty="0" smtClean="0"/>
              <a:t>Is there anything you would change in your feedback or mark based on this section?</a:t>
            </a:r>
            <a:endParaRPr lang="en-US" sz="3200" dirty="0"/>
          </a:p>
        </p:txBody>
      </p:sp>
    </p:spTree>
    <p:extLst>
      <p:ext uri="{BB962C8B-B14F-4D97-AF65-F5344CB8AC3E}">
        <p14:creationId xmlns:p14="http://schemas.microsoft.com/office/powerpoint/2010/main" val="230301014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696" y="1066800"/>
            <a:ext cx="6866477" cy="400110"/>
          </a:xfrm>
          <a:prstGeom prst="rect">
            <a:avLst/>
          </a:prstGeom>
          <a:noFill/>
        </p:spPr>
        <p:txBody>
          <a:bodyPr wrap="square">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2000" b="1" dirty="0">
                <a:solidFill>
                  <a:srgbClr val="FF0000"/>
                </a:solidFill>
                <a:latin typeface="Arial" charset="0"/>
              </a:rPr>
              <a:t>The tension between self-correction &amp;  reformulation</a:t>
            </a:r>
          </a:p>
        </p:txBody>
      </p:sp>
      <p:sp>
        <p:nvSpPr>
          <p:cNvPr id="3" name="Rectangle 2"/>
          <p:cNvSpPr/>
          <p:nvPr/>
        </p:nvSpPr>
        <p:spPr>
          <a:xfrm>
            <a:off x="491594" y="1818673"/>
            <a:ext cx="8119005" cy="4062651"/>
          </a:xfrm>
          <a:prstGeom prst="rect">
            <a:avLst/>
          </a:prstGeom>
        </p:spPr>
        <p:txBody>
          <a:bodyPr wrap="square">
            <a:spAutoFit/>
          </a:bodyPr>
          <a:lstStyle/>
          <a:p>
            <a:r>
              <a:rPr lang="en-GB" sz="2000" b="1" dirty="0">
                <a:solidFill>
                  <a:srgbClr val="FF0000"/>
                </a:solidFill>
                <a:latin typeface="+mj-lt"/>
              </a:rPr>
              <a:t>SYMBOLS</a:t>
            </a:r>
          </a:p>
          <a:p>
            <a:r>
              <a:rPr lang="en-GB" sz="2000" dirty="0">
                <a:latin typeface="+mj-lt"/>
              </a:rPr>
              <a:t>t = wrong tense</a:t>
            </a:r>
          </a:p>
          <a:p>
            <a:r>
              <a:rPr lang="en-GB" sz="2000" dirty="0" err="1">
                <a:latin typeface="+mj-lt"/>
              </a:rPr>
              <a:t>wf</a:t>
            </a:r>
            <a:r>
              <a:rPr lang="en-GB" sz="2000" dirty="0">
                <a:latin typeface="+mj-lt"/>
              </a:rPr>
              <a:t> = wrong word form (e.g. noun not adjective)</a:t>
            </a:r>
          </a:p>
          <a:p>
            <a:r>
              <a:rPr lang="en-GB" sz="2000" dirty="0">
                <a:latin typeface="+mj-lt"/>
              </a:rPr>
              <a:t>col = wrong collocation (e.g. the noun is the right meaning but doesn't go with the verb)</a:t>
            </a:r>
          </a:p>
          <a:p>
            <a:r>
              <a:rPr lang="en-GB" sz="2000" dirty="0" err="1">
                <a:latin typeface="+mj-lt"/>
              </a:rPr>
              <a:t>voc</a:t>
            </a:r>
            <a:r>
              <a:rPr lang="en-GB" sz="2000" dirty="0">
                <a:latin typeface="+mj-lt"/>
              </a:rPr>
              <a:t> = you have the wrong word (it makes no sense here)</a:t>
            </a:r>
          </a:p>
          <a:p>
            <a:r>
              <a:rPr lang="en-GB" sz="2000" dirty="0">
                <a:latin typeface="+mj-lt"/>
              </a:rPr>
              <a:t>prep = you need a different preposition</a:t>
            </a:r>
          </a:p>
          <a:p>
            <a:r>
              <a:rPr lang="en-GB" sz="2000" dirty="0" err="1">
                <a:latin typeface="+mj-lt"/>
              </a:rPr>
              <a:t>pl</a:t>
            </a:r>
            <a:r>
              <a:rPr lang="en-GB" sz="2000" dirty="0">
                <a:latin typeface="+mj-lt"/>
              </a:rPr>
              <a:t> = plural is wrong or should be plural</a:t>
            </a:r>
          </a:p>
          <a:p>
            <a:r>
              <a:rPr lang="en-GB" sz="2000" dirty="0" err="1">
                <a:latin typeface="+mj-lt"/>
              </a:rPr>
              <a:t>sp</a:t>
            </a:r>
            <a:r>
              <a:rPr lang="en-GB" sz="2000" dirty="0">
                <a:latin typeface="+mj-lt"/>
              </a:rPr>
              <a:t> = wrong spelling</a:t>
            </a:r>
          </a:p>
          <a:p>
            <a:r>
              <a:rPr lang="en-GB" sz="2000" dirty="0" err="1">
                <a:latin typeface="+mj-lt"/>
              </a:rPr>
              <a:t>wo</a:t>
            </a:r>
            <a:r>
              <a:rPr lang="en-GB" sz="2000" dirty="0">
                <a:latin typeface="+mj-lt"/>
              </a:rPr>
              <a:t> = the word order is wrong</a:t>
            </a:r>
          </a:p>
          <a:p>
            <a:r>
              <a:rPr lang="en-GB" sz="2000" dirty="0">
                <a:latin typeface="+mj-lt"/>
              </a:rPr>
              <a:t>art = the article is wrong or absent</a:t>
            </a:r>
          </a:p>
          <a:p>
            <a:r>
              <a:rPr lang="en-GB" sz="2000" dirty="0">
                <a:solidFill>
                  <a:srgbClr val="FF0000"/>
                </a:solidFill>
                <a:latin typeface="+mj-lt"/>
              </a:rPr>
              <a:t>Rewrite &amp; compare</a:t>
            </a:r>
          </a:p>
          <a:p>
            <a:endParaRPr lang="en-GB" dirty="0">
              <a:latin typeface="Arial" charset="0"/>
            </a:endParaRPr>
          </a:p>
        </p:txBody>
      </p:sp>
      <p:sp>
        <p:nvSpPr>
          <p:cNvPr id="4" name="TextBox 3"/>
          <p:cNvSpPr txBox="1"/>
          <p:nvPr/>
        </p:nvSpPr>
        <p:spPr>
          <a:xfrm>
            <a:off x="259452" y="304800"/>
            <a:ext cx="7496817" cy="584776"/>
          </a:xfrm>
          <a:prstGeom prst="rect">
            <a:avLst/>
          </a:prstGeom>
          <a:noFill/>
        </p:spPr>
        <p:txBody>
          <a:bodyPr wrap="square">
            <a:spAutoFit/>
          </a:bodyPr>
          <a:lstStyle/>
          <a:p>
            <a:pPr>
              <a:defRPr/>
            </a:pPr>
            <a:r>
              <a:rPr lang="en-US" sz="3200" b="1" dirty="0">
                <a:latin typeface="+mn-lt"/>
                <a:ea typeface="+mn-ea"/>
                <a:cs typeface="+mn-cs"/>
              </a:rPr>
              <a:t>Approaches to correcting specific language</a:t>
            </a:r>
          </a:p>
        </p:txBody>
      </p:sp>
    </p:spTree>
    <p:extLst>
      <p:ext uri="{BB962C8B-B14F-4D97-AF65-F5344CB8AC3E}">
        <p14:creationId xmlns:p14="http://schemas.microsoft.com/office/powerpoint/2010/main" val="3240286388"/>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58649"/>
            <a:ext cx="8458200" cy="461963"/>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b="1" dirty="0">
                <a:solidFill>
                  <a:srgbClr val="FFFF00"/>
                </a:solidFill>
                <a:latin typeface="Arial" charset="0"/>
              </a:rPr>
              <a:t>	</a:t>
            </a:r>
            <a:endParaRPr lang="en-US" sz="2000" b="1" dirty="0">
              <a:solidFill>
                <a:srgbClr val="FFFF00"/>
              </a:solidFill>
              <a:latin typeface="Arial" charset="0"/>
            </a:endParaRPr>
          </a:p>
        </p:txBody>
      </p:sp>
      <p:sp>
        <p:nvSpPr>
          <p:cNvPr id="3" name="Rectangle 2"/>
          <p:cNvSpPr/>
          <p:nvPr/>
        </p:nvSpPr>
        <p:spPr>
          <a:xfrm>
            <a:off x="518904" y="1600200"/>
            <a:ext cx="7863095" cy="2800767"/>
          </a:xfrm>
          <a:prstGeom prst="rect">
            <a:avLst/>
          </a:prstGeom>
        </p:spPr>
        <p:txBody>
          <a:bodyPr wrap="square">
            <a:spAutoFit/>
          </a:bodyPr>
          <a:lstStyle/>
          <a:p>
            <a:pPr>
              <a:defRPr/>
            </a:pPr>
            <a:endParaRPr lang="en-GB" dirty="0">
              <a:latin typeface="+mn-lt"/>
              <a:ea typeface="+mn-ea"/>
              <a:cs typeface="+mn-cs"/>
            </a:endParaRPr>
          </a:p>
          <a:p>
            <a:pPr>
              <a:defRPr/>
            </a:pPr>
            <a:endParaRPr lang="en-GB" dirty="0">
              <a:latin typeface="+mn-lt"/>
              <a:ea typeface="+mn-ea"/>
              <a:cs typeface="+mn-cs"/>
            </a:endParaRPr>
          </a:p>
          <a:p>
            <a:pPr>
              <a:defRPr/>
            </a:pPr>
            <a:r>
              <a:rPr lang="en-US" sz="2000" b="1" dirty="0">
                <a:solidFill>
                  <a:srgbClr val="FF0000"/>
                </a:solidFill>
                <a:latin typeface="Arial" charset="0"/>
              </a:rPr>
              <a:t>Look at the piece of writing corrected like this</a:t>
            </a:r>
          </a:p>
          <a:p>
            <a:pPr>
              <a:defRPr/>
            </a:pPr>
            <a:endParaRPr lang="en-GB" sz="2000" dirty="0">
              <a:latin typeface="+mn-lt"/>
              <a:ea typeface="+mn-ea"/>
              <a:cs typeface="+mn-cs"/>
            </a:endParaRPr>
          </a:p>
          <a:p>
            <a:pPr>
              <a:defRPr/>
            </a:pPr>
            <a:endParaRPr lang="en-GB" sz="2000" dirty="0">
              <a:latin typeface="+mn-lt"/>
              <a:ea typeface="+mn-ea"/>
              <a:cs typeface="+mn-cs"/>
            </a:endParaRPr>
          </a:p>
          <a:p>
            <a:pPr>
              <a:defRPr/>
            </a:pPr>
            <a:endParaRPr lang="en-GB" sz="2000" dirty="0">
              <a:latin typeface="+mn-lt"/>
              <a:ea typeface="+mn-ea"/>
              <a:cs typeface="+mn-cs"/>
            </a:endParaRPr>
          </a:p>
          <a:p>
            <a:pPr>
              <a:defRPr/>
            </a:pPr>
            <a:r>
              <a:rPr lang="en-GB" sz="2000" dirty="0" smtClean="0">
                <a:latin typeface="+mn-lt"/>
                <a:ea typeface="+mn-ea"/>
                <a:cs typeface="+mn-cs"/>
              </a:rPr>
              <a:t>Discuss </a:t>
            </a:r>
            <a:r>
              <a:rPr lang="en-GB" sz="2000" dirty="0">
                <a:latin typeface="+mn-lt"/>
                <a:ea typeface="+mn-ea"/>
                <a:cs typeface="+mn-cs"/>
              </a:rPr>
              <a:t>the pros and cons of this approach</a:t>
            </a:r>
          </a:p>
          <a:p>
            <a:pPr>
              <a:defRPr/>
            </a:pPr>
            <a:endParaRPr lang="en-GB" sz="2000" dirty="0">
              <a:latin typeface="+mn-lt"/>
              <a:ea typeface="+mn-ea"/>
              <a:cs typeface="+mn-cs"/>
            </a:endParaRPr>
          </a:p>
          <a:p>
            <a:pPr>
              <a:defRPr/>
            </a:pPr>
            <a:r>
              <a:rPr lang="en-GB" sz="2000" b="1" dirty="0" smtClean="0">
                <a:solidFill>
                  <a:srgbClr val="FF0000"/>
                </a:solidFill>
                <a:latin typeface="+mn-lt"/>
                <a:ea typeface="+mn-ea"/>
                <a:cs typeface="+mn-cs"/>
              </a:rPr>
              <a:t>So </a:t>
            </a:r>
            <a:r>
              <a:rPr lang="en-GB" sz="2000" b="1" dirty="0">
                <a:solidFill>
                  <a:srgbClr val="FF0000"/>
                </a:solidFill>
                <a:latin typeface="+mn-lt"/>
                <a:ea typeface="+mn-ea"/>
                <a:cs typeface="+mn-cs"/>
              </a:rPr>
              <a:t>how else might things be done?</a:t>
            </a:r>
          </a:p>
        </p:txBody>
      </p:sp>
      <p:sp>
        <p:nvSpPr>
          <p:cNvPr id="4" name="TextBox 3"/>
          <p:cNvSpPr txBox="1"/>
          <p:nvPr/>
        </p:nvSpPr>
        <p:spPr>
          <a:xfrm>
            <a:off x="518905" y="973873"/>
            <a:ext cx="7442196" cy="584776"/>
          </a:xfrm>
          <a:prstGeom prst="rect">
            <a:avLst/>
          </a:prstGeom>
          <a:noFill/>
        </p:spPr>
        <p:txBody>
          <a:bodyPr wrap="square">
            <a:spAutoFit/>
          </a:bodyPr>
          <a:lstStyle/>
          <a:p>
            <a:pPr>
              <a:defRPr/>
            </a:pPr>
            <a:r>
              <a:rPr lang="en-US" sz="3200" b="1" dirty="0">
                <a:latin typeface="+mn-lt"/>
                <a:ea typeface="+mn-ea"/>
                <a:cs typeface="+mn-cs"/>
              </a:rPr>
              <a:t>Approaches to correcting specific language</a:t>
            </a:r>
          </a:p>
        </p:txBody>
      </p:sp>
    </p:spTree>
    <p:extLst>
      <p:ext uri="{BB962C8B-B14F-4D97-AF65-F5344CB8AC3E}">
        <p14:creationId xmlns:p14="http://schemas.microsoft.com/office/powerpoint/2010/main" val="327422176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4751" y="1832328"/>
            <a:ext cx="8229600" cy="2831544"/>
          </a:xfrm>
          <a:prstGeom prst="rect">
            <a:avLst/>
          </a:prstGeom>
        </p:spPr>
        <p:txBody>
          <a:bodyPr>
            <a:spAutoFit/>
          </a:bodyPr>
          <a:lstStyle/>
          <a:p>
            <a:pPr>
              <a:defRPr/>
            </a:pPr>
            <a:endParaRPr lang="en-GB" dirty="0">
              <a:latin typeface="+mn-lt"/>
              <a:ea typeface="+mn-ea"/>
              <a:cs typeface="+mn-cs"/>
            </a:endParaRPr>
          </a:p>
          <a:p>
            <a:pPr>
              <a:defRPr/>
            </a:pPr>
            <a:r>
              <a:rPr lang="en-US" sz="2000" b="1" dirty="0">
                <a:solidFill>
                  <a:srgbClr val="FF0000"/>
                </a:solidFill>
              </a:rPr>
              <a:t>Look at the piece after far more errors have been corrected </a:t>
            </a:r>
          </a:p>
          <a:p>
            <a:pPr>
              <a:defRPr/>
            </a:pPr>
            <a:r>
              <a:rPr lang="en-US" sz="2000" b="1" dirty="0" smtClean="0">
                <a:solidFill>
                  <a:srgbClr val="FF0000"/>
                </a:solidFill>
              </a:rPr>
              <a:t>and </a:t>
            </a:r>
            <a:r>
              <a:rPr lang="en-US" sz="2000" b="1" dirty="0">
                <a:solidFill>
                  <a:srgbClr val="FF0000"/>
                </a:solidFill>
              </a:rPr>
              <a:t>feedback has been given.  </a:t>
            </a:r>
          </a:p>
          <a:p>
            <a:pPr>
              <a:defRPr/>
            </a:pPr>
            <a:endParaRPr lang="en-GB" sz="2000" dirty="0"/>
          </a:p>
          <a:p>
            <a:pPr>
              <a:defRPr/>
            </a:pPr>
            <a:endParaRPr lang="en-GB" sz="2000" dirty="0"/>
          </a:p>
          <a:p>
            <a:pPr>
              <a:defRPr/>
            </a:pPr>
            <a:endParaRPr lang="en-GB" sz="2000" dirty="0"/>
          </a:p>
          <a:p>
            <a:pPr>
              <a:defRPr/>
            </a:pPr>
            <a:r>
              <a:rPr lang="en-GB" sz="2000" dirty="0" smtClean="0"/>
              <a:t>Discuss </a:t>
            </a:r>
            <a:r>
              <a:rPr lang="en-GB" sz="2000" dirty="0"/>
              <a:t>the pros and cons of </a:t>
            </a:r>
            <a:r>
              <a:rPr lang="en-GB" sz="2000" u="sng" dirty="0"/>
              <a:t>this</a:t>
            </a:r>
            <a:r>
              <a:rPr lang="en-GB" sz="2000" dirty="0"/>
              <a:t> approach</a:t>
            </a:r>
          </a:p>
          <a:p>
            <a:pPr>
              <a:defRPr/>
            </a:pPr>
            <a:endParaRPr lang="en-GB" sz="2000" dirty="0"/>
          </a:p>
          <a:p>
            <a:pPr>
              <a:defRPr/>
            </a:pPr>
            <a:r>
              <a:rPr lang="en-GB" sz="2000" dirty="0" smtClean="0"/>
              <a:t>Wh</a:t>
            </a:r>
            <a:r>
              <a:rPr lang="en-GB" sz="2000" b="1" dirty="0" smtClean="0"/>
              <a:t>at’s </a:t>
            </a:r>
            <a:r>
              <a:rPr lang="en-GB" sz="2000" b="1" dirty="0"/>
              <a:t>still missing?</a:t>
            </a:r>
          </a:p>
        </p:txBody>
      </p:sp>
      <p:sp>
        <p:nvSpPr>
          <p:cNvPr id="4" name="TextBox 3"/>
          <p:cNvSpPr txBox="1"/>
          <p:nvPr/>
        </p:nvSpPr>
        <p:spPr>
          <a:xfrm>
            <a:off x="534751" y="336509"/>
            <a:ext cx="6308797" cy="1077218"/>
          </a:xfrm>
          <a:prstGeom prst="rect">
            <a:avLst/>
          </a:prstGeom>
          <a:noFill/>
        </p:spPr>
        <p:txBody>
          <a:bodyPr wrap="square">
            <a:spAutoFit/>
          </a:bodyPr>
          <a:lstStyle/>
          <a:p>
            <a:pPr>
              <a:defRPr/>
            </a:pPr>
            <a:r>
              <a:rPr lang="en-US" sz="3200" b="1" dirty="0">
                <a:latin typeface="+mn-lt"/>
                <a:ea typeface="+mn-ea"/>
                <a:cs typeface="+mn-cs"/>
              </a:rPr>
              <a:t>Approaches to correcting specific language</a:t>
            </a:r>
          </a:p>
        </p:txBody>
      </p:sp>
    </p:spTree>
    <p:extLst>
      <p:ext uri="{BB962C8B-B14F-4D97-AF65-F5344CB8AC3E}">
        <p14:creationId xmlns:p14="http://schemas.microsoft.com/office/powerpoint/2010/main" val="241881062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0"/>
            <a:ext cx="8458200" cy="461963"/>
          </a:xfrm>
          <a:prstGeom prst="rect">
            <a:avLst/>
          </a:prstGeom>
          <a:noFill/>
        </p:spPr>
        <p:txBody>
          <a:bodyPr>
            <a:spAutoFit/>
          </a:bodyPr>
          <a:lstStyle/>
          <a:p>
            <a:pPr>
              <a:defRPr/>
            </a:pPr>
            <a:r>
              <a:rPr lang="en-US" b="1" dirty="0">
                <a:solidFill>
                  <a:srgbClr val="FFFF00"/>
                </a:solidFill>
                <a:latin typeface="+mn-lt"/>
                <a:ea typeface="+mn-ea"/>
                <a:cs typeface="+mn-cs"/>
              </a:rPr>
              <a:t>	</a:t>
            </a:r>
          </a:p>
        </p:txBody>
      </p:sp>
      <p:sp>
        <p:nvSpPr>
          <p:cNvPr id="3" name="Rectangle 2"/>
          <p:cNvSpPr/>
          <p:nvPr/>
        </p:nvSpPr>
        <p:spPr>
          <a:xfrm>
            <a:off x="152400" y="1143000"/>
            <a:ext cx="8229600" cy="2308225"/>
          </a:xfrm>
          <a:prstGeom prst="rect">
            <a:avLst/>
          </a:prstGeom>
        </p:spPr>
        <p:txBody>
          <a:bodyPr>
            <a:spAutoFit/>
          </a:bodyPr>
          <a:lstStyle/>
          <a:p>
            <a:endParaRPr lang="en-GB">
              <a:latin typeface="Arial" charset="0"/>
            </a:endParaRPr>
          </a:p>
          <a:p>
            <a:endParaRPr lang="en-GB">
              <a:latin typeface="Arial" charset="0"/>
            </a:endParaRPr>
          </a:p>
          <a:p>
            <a:endParaRPr lang="en-GB">
              <a:latin typeface="Arial" charset="0"/>
            </a:endParaRPr>
          </a:p>
          <a:p>
            <a:endParaRPr lang="en-GB">
              <a:latin typeface="Arial" charset="0"/>
            </a:endParaRPr>
          </a:p>
          <a:p>
            <a:endParaRPr lang="en-GB">
              <a:latin typeface="Arial" charset="0"/>
            </a:endParaRPr>
          </a:p>
          <a:p>
            <a:r>
              <a:rPr lang="en-GB">
                <a:latin typeface="Arial" charset="0"/>
              </a:rPr>
              <a:t>	</a:t>
            </a:r>
            <a:endParaRPr lang="en-GB" b="1">
              <a:solidFill>
                <a:srgbClr val="FFFF00"/>
              </a:solidFill>
              <a:latin typeface="Arial" charset="0"/>
            </a:endParaRPr>
          </a:p>
        </p:txBody>
      </p:sp>
      <p:sp>
        <p:nvSpPr>
          <p:cNvPr id="4" name="TextBox 3"/>
          <p:cNvSpPr txBox="1"/>
          <p:nvPr/>
        </p:nvSpPr>
        <p:spPr>
          <a:xfrm>
            <a:off x="423318" y="304800"/>
            <a:ext cx="7647026" cy="584776"/>
          </a:xfrm>
          <a:prstGeom prst="rect">
            <a:avLst/>
          </a:prstGeom>
          <a:noFill/>
        </p:spPr>
        <p:txBody>
          <a:bodyPr wrap="square">
            <a:spAutoFit/>
          </a:bodyPr>
          <a:lstStyle/>
          <a:p>
            <a:pPr>
              <a:defRPr/>
            </a:pPr>
            <a:r>
              <a:rPr lang="en-US" sz="3200" b="1" dirty="0">
                <a:latin typeface="+mn-lt"/>
                <a:ea typeface="+mn-ea"/>
                <a:cs typeface="+mn-cs"/>
              </a:rPr>
              <a:t>Approaches to correcting specific language</a:t>
            </a:r>
          </a:p>
        </p:txBody>
      </p:sp>
      <p:sp>
        <p:nvSpPr>
          <p:cNvPr id="5" name="TextBox 4"/>
          <p:cNvSpPr txBox="1"/>
          <p:nvPr/>
        </p:nvSpPr>
        <p:spPr>
          <a:xfrm>
            <a:off x="304800" y="1316038"/>
            <a:ext cx="8458200" cy="3662541"/>
          </a:xfrm>
          <a:prstGeom prst="rect">
            <a:avLst/>
          </a:prstGeom>
          <a:noFill/>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2000" b="1" dirty="0">
                <a:solidFill>
                  <a:srgbClr val="FF0000"/>
                </a:solidFill>
                <a:latin typeface="Arial" charset="0"/>
              </a:rPr>
              <a:t>The advantages of writing your own models</a:t>
            </a:r>
          </a:p>
          <a:p>
            <a:pPr>
              <a:buFontTx/>
              <a:buAutoNum type="arabicPlain"/>
            </a:pPr>
            <a:r>
              <a:rPr lang="en-US" sz="2000" dirty="0" smtClean="0">
                <a:latin typeface="Arial" charset="0"/>
              </a:rPr>
              <a:t>   You </a:t>
            </a:r>
            <a:r>
              <a:rPr lang="en-US" sz="2000" dirty="0">
                <a:latin typeface="Arial" charset="0"/>
              </a:rPr>
              <a:t>develop a greater awareness of how texts work</a:t>
            </a:r>
          </a:p>
          <a:p>
            <a:pPr>
              <a:buFontTx/>
              <a:buAutoNum type="arabicPlain"/>
            </a:pPr>
            <a:r>
              <a:rPr lang="en-US" sz="2000" dirty="0" smtClean="0">
                <a:latin typeface="Arial" charset="0"/>
              </a:rPr>
              <a:t>   Over </a:t>
            </a:r>
            <a:r>
              <a:rPr lang="en-US" sz="2000" dirty="0">
                <a:latin typeface="Arial" charset="0"/>
              </a:rPr>
              <a:t>time, you build up a bank of model answers</a:t>
            </a:r>
          </a:p>
          <a:p>
            <a:pPr>
              <a:buFontTx/>
              <a:buAutoNum type="arabicPlain"/>
            </a:pPr>
            <a:r>
              <a:rPr lang="en-US" sz="2000" dirty="0" smtClean="0">
                <a:latin typeface="Arial" charset="0"/>
              </a:rPr>
              <a:t>   Students </a:t>
            </a:r>
            <a:r>
              <a:rPr lang="en-US" sz="2000" dirty="0">
                <a:latin typeface="Arial" charset="0"/>
              </a:rPr>
              <a:t>see their own ideas phrased in a more sophisticated manner</a:t>
            </a:r>
          </a:p>
          <a:p>
            <a:pPr>
              <a:buFontTx/>
              <a:buAutoNum type="arabicPlain"/>
            </a:pPr>
            <a:r>
              <a:rPr lang="en-US" sz="2000" dirty="0" smtClean="0">
                <a:latin typeface="Arial" charset="0"/>
              </a:rPr>
              <a:t>   They </a:t>
            </a:r>
            <a:r>
              <a:rPr lang="en-US" sz="2000" dirty="0">
                <a:latin typeface="Arial" charset="0"/>
              </a:rPr>
              <a:t>get exposed to </a:t>
            </a:r>
            <a:r>
              <a:rPr lang="en-US" sz="2000" dirty="0" smtClean="0">
                <a:latin typeface="Arial" charset="0"/>
              </a:rPr>
              <a:t>alternative grammar </a:t>
            </a:r>
            <a:r>
              <a:rPr lang="en-US" sz="2000" dirty="0">
                <a:latin typeface="Arial" charset="0"/>
              </a:rPr>
              <a:t>and </a:t>
            </a:r>
            <a:r>
              <a:rPr lang="en-US" sz="2000" dirty="0" smtClean="0">
                <a:latin typeface="Arial" charset="0"/>
              </a:rPr>
              <a:t>chunks</a:t>
            </a:r>
            <a:endParaRPr lang="en-US" sz="2000" dirty="0">
              <a:latin typeface="Arial" charset="0"/>
            </a:endParaRPr>
          </a:p>
          <a:p>
            <a:endParaRPr lang="en-US" sz="2000" dirty="0" smtClean="0">
              <a:latin typeface="Arial" charset="0"/>
            </a:endParaRPr>
          </a:p>
          <a:p>
            <a:endParaRPr lang="en-US" sz="2000" dirty="0">
              <a:latin typeface="Arial" charset="0"/>
            </a:endParaRPr>
          </a:p>
          <a:p>
            <a:r>
              <a:rPr lang="en-US" sz="2000" dirty="0" smtClean="0">
                <a:solidFill>
                  <a:srgbClr val="FF0000"/>
                </a:solidFill>
                <a:latin typeface="Arial" charset="0"/>
              </a:rPr>
              <a:t>The </a:t>
            </a:r>
            <a:r>
              <a:rPr lang="en-US" sz="2000" dirty="0">
                <a:solidFill>
                  <a:srgbClr val="FF0000"/>
                </a:solidFill>
                <a:latin typeface="Arial" charset="0"/>
              </a:rPr>
              <a:t>downsides?</a:t>
            </a:r>
          </a:p>
          <a:p>
            <a:pPr>
              <a:buFontTx/>
              <a:buAutoNum type="arabicPlain"/>
            </a:pPr>
            <a:endParaRPr lang="en-US" dirty="0">
              <a:solidFill>
                <a:srgbClr val="000000"/>
              </a:solidFill>
              <a:latin typeface="Arial" charset="0"/>
            </a:endParaRPr>
          </a:p>
          <a:p>
            <a:pPr>
              <a:buFontTx/>
              <a:buAutoNum type="arabicPlain"/>
            </a:pPr>
            <a:endParaRPr lang="en-US" dirty="0">
              <a:solidFill>
                <a:srgbClr val="000000"/>
              </a:solidFill>
              <a:latin typeface="Arial" charset="0"/>
            </a:endParaRPr>
          </a:p>
          <a:p>
            <a:endParaRPr lang="en-US" dirty="0">
              <a:solidFill>
                <a:srgbClr val="000000"/>
              </a:solidFill>
              <a:latin typeface="Arial" charset="0"/>
            </a:endParaRPr>
          </a:p>
        </p:txBody>
      </p:sp>
    </p:spTree>
    <p:extLst>
      <p:ext uri="{BB962C8B-B14F-4D97-AF65-F5344CB8AC3E}">
        <p14:creationId xmlns:p14="http://schemas.microsoft.com/office/powerpoint/2010/main" val="2773540875"/>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972" y="990600"/>
            <a:ext cx="6649627" cy="369332"/>
          </a:xfrm>
          <a:prstGeom prst="rect">
            <a:avLst/>
          </a:prstGeom>
          <a:noFill/>
        </p:spPr>
        <p:txBody>
          <a:bodyPr wrap="square">
            <a:spAutoFit/>
          </a:bodyPr>
          <a:lstStyle/>
          <a:p>
            <a:pPr>
              <a:defRPr/>
            </a:pPr>
            <a:r>
              <a:rPr lang="en-US" dirty="0">
                <a:solidFill>
                  <a:srgbClr val="FF6600"/>
                </a:solidFill>
                <a:latin typeface="+mn-lt"/>
                <a:ea typeface="+mn-ea"/>
                <a:cs typeface="+mn-cs"/>
              </a:rPr>
              <a:t>Time is short and our lives are busy, so . . . </a:t>
            </a:r>
          </a:p>
        </p:txBody>
      </p:sp>
      <p:sp>
        <p:nvSpPr>
          <p:cNvPr id="3" name="TextBox 2"/>
          <p:cNvSpPr txBox="1"/>
          <p:nvPr/>
        </p:nvSpPr>
        <p:spPr>
          <a:xfrm>
            <a:off x="600837" y="1600200"/>
            <a:ext cx="7510473" cy="4093428"/>
          </a:xfrm>
          <a:prstGeom prst="rect">
            <a:avLst/>
          </a:prstGeom>
          <a:noFill/>
        </p:spPr>
        <p:txBody>
          <a:bodyPr wrap="square">
            <a:spAutoFit/>
          </a:bodyPr>
          <a:lstStyle/>
          <a:p>
            <a:pPr>
              <a:defRPr/>
            </a:pPr>
            <a:r>
              <a:rPr lang="en-US" sz="2000" dirty="0">
                <a:solidFill>
                  <a:srgbClr val="FF0000"/>
                </a:solidFill>
                <a:latin typeface="+mn-lt"/>
                <a:ea typeface="+mn-ea"/>
                <a:cs typeface="+mn-cs"/>
              </a:rPr>
              <a:t>RESPOND IN PERSONAL WAYS – INSTEAD OF CORRECTING</a:t>
            </a:r>
          </a:p>
          <a:p>
            <a:pPr>
              <a:defRPr/>
            </a:pPr>
            <a:r>
              <a:rPr lang="en-US" sz="2000" dirty="0">
                <a:latin typeface="+mn-lt"/>
                <a:ea typeface="+mn-ea"/>
                <a:cs typeface="+mn-cs"/>
              </a:rPr>
              <a:t>- comment and share experiences </a:t>
            </a:r>
          </a:p>
          <a:p>
            <a:pPr>
              <a:defRPr/>
            </a:pPr>
            <a:r>
              <a:rPr lang="en-US" sz="2000" dirty="0">
                <a:latin typeface="+mn-lt"/>
                <a:ea typeface="+mn-ea"/>
                <a:cs typeface="+mn-cs"/>
              </a:rPr>
              <a:t>- ask questions</a:t>
            </a:r>
          </a:p>
          <a:p>
            <a:pPr>
              <a:defRPr/>
            </a:pPr>
            <a:r>
              <a:rPr lang="en-US" sz="2000" dirty="0">
                <a:solidFill>
                  <a:srgbClr val="FF0000"/>
                </a:solidFill>
                <a:latin typeface="+mn-lt"/>
                <a:ea typeface="+mn-ea"/>
                <a:cs typeface="+mn-cs"/>
              </a:rPr>
              <a:t>SET LIMITS</a:t>
            </a:r>
          </a:p>
          <a:p>
            <a:pPr>
              <a:defRPr/>
            </a:pPr>
            <a:r>
              <a:rPr lang="en-US" sz="2000" dirty="0">
                <a:latin typeface="+mn-lt"/>
                <a:ea typeface="+mn-ea"/>
                <a:cs typeface="+mn-cs"/>
              </a:rPr>
              <a:t>- explain before that you will correct three / four / five things</a:t>
            </a:r>
          </a:p>
          <a:p>
            <a:pPr>
              <a:defRPr/>
            </a:pPr>
            <a:r>
              <a:rPr lang="en-US" sz="2000" dirty="0">
                <a:latin typeface="+mn-lt"/>
                <a:ea typeface="+mn-ea"/>
                <a:cs typeface="+mn-cs"/>
              </a:rPr>
              <a:t>- only correct one aspect (tense / prepositions / collocation, etc.)</a:t>
            </a:r>
          </a:p>
          <a:p>
            <a:pPr>
              <a:defRPr/>
            </a:pPr>
            <a:r>
              <a:rPr lang="en-US" sz="2000" dirty="0">
                <a:latin typeface="+mn-lt"/>
                <a:ea typeface="+mn-ea"/>
                <a:cs typeface="+mn-cs"/>
              </a:rPr>
              <a:t>- only correct / question where you don't understand</a:t>
            </a:r>
          </a:p>
          <a:p>
            <a:pPr>
              <a:defRPr/>
            </a:pPr>
            <a:r>
              <a:rPr lang="en-US" sz="2000" dirty="0">
                <a:solidFill>
                  <a:srgbClr val="FF0000"/>
                </a:solidFill>
                <a:latin typeface="+mn-lt"/>
                <a:ea typeface="+mn-ea"/>
                <a:cs typeface="+mn-cs"/>
              </a:rPr>
              <a:t>NO CORRECTION!</a:t>
            </a:r>
          </a:p>
          <a:p>
            <a:pPr>
              <a:defRPr/>
            </a:pPr>
            <a:r>
              <a:rPr lang="en-US" sz="2000" dirty="0">
                <a:latin typeface="+mn-lt"/>
                <a:ea typeface="+mn-ea"/>
                <a:cs typeface="+mn-cs"/>
              </a:rPr>
              <a:t>- use the homework as the basis for class exercises</a:t>
            </a:r>
          </a:p>
          <a:p>
            <a:pPr>
              <a:defRPr/>
            </a:pPr>
            <a:r>
              <a:rPr lang="en-US" sz="2000" dirty="0">
                <a:latin typeface="+mn-lt"/>
                <a:ea typeface="+mn-ea"/>
                <a:cs typeface="+mn-cs"/>
              </a:rPr>
              <a:t>- (with younger kids) have a reward scheme for doing something</a:t>
            </a:r>
          </a:p>
          <a:p>
            <a:pPr>
              <a:defRPr/>
            </a:pPr>
            <a:endParaRPr lang="en-US" sz="2000" dirty="0">
              <a:latin typeface="+mn-lt"/>
              <a:ea typeface="+mn-ea"/>
              <a:cs typeface="+mn-cs"/>
            </a:endParaRPr>
          </a:p>
          <a:p>
            <a:pPr>
              <a:defRPr/>
            </a:pPr>
            <a:r>
              <a:rPr lang="en-US" sz="2000" dirty="0">
                <a:solidFill>
                  <a:srgbClr val="FF0000"/>
                </a:solidFill>
                <a:latin typeface="+mn-lt"/>
                <a:ea typeface="+mn-ea"/>
                <a:cs typeface="+mn-cs"/>
              </a:rPr>
              <a:t>Remember: all learners for all language go through a process of experimenting and getting things wrong whether we correct or not!</a:t>
            </a:r>
          </a:p>
        </p:txBody>
      </p:sp>
      <p:sp>
        <p:nvSpPr>
          <p:cNvPr id="27652" name="TextBox 3"/>
          <p:cNvSpPr txBox="1">
            <a:spLocks noChangeArrowheads="1"/>
          </p:cNvSpPr>
          <p:nvPr/>
        </p:nvSpPr>
        <p:spPr bwMode="auto">
          <a:xfrm>
            <a:off x="436973" y="304800"/>
            <a:ext cx="5791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ヒラギノ角ゴ Pro W3" charset="0"/>
                <a:cs typeface="ヒラギノ角ゴ Pro W3" charset="0"/>
              </a:defRPr>
            </a:lvl1pPr>
            <a:lvl2pPr marL="37931725" indent="-37474525">
              <a:defRPr sz="2400">
                <a:solidFill>
                  <a:schemeClr val="tx1"/>
                </a:solidFill>
                <a:latin typeface="Times" charset="0"/>
                <a:ea typeface="ヒラギノ角ゴ Pro W3" charset="0"/>
                <a:cs typeface="ヒラギノ角ゴ Pro W3" charset="0"/>
              </a:defRPr>
            </a:lvl2pPr>
            <a:lvl3pPr>
              <a:defRPr sz="2400">
                <a:solidFill>
                  <a:schemeClr val="tx1"/>
                </a:solidFill>
                <a:latin typeface="Times" charset="0"/>
                <a:ea typeface="ヒラギノ角ゴ Pro W3" charset="0"/>
                <a:cs typeface="ヒラギノ角ゴ Pro W3" charset="0"/>
              </a:defRPr>
            </a:lvl3pPr>
            <a:lvl4pPr>
              <a:defRPr sz="2400">
                <a:solidFill>
                  <a:schemeClr val="tx1"/>
                </a:solidFill>
                <a:latin typeface="Times" charset="0"/>
                <a:ea typeface="ヒラギノ角ゴ Pro W3" charset="0"/>
                <a:cs typeface="ヒラギノ角ゴ Pro W3" charset="0"/>
              </a:defRPr>
            </a:lvl4pPr>
            <a:lvl5pPr>
              <a:defRPr sz="2400">
                <a:solidFill>
                  <a:schemeClr val="tx1"/>
                </a:solidFill>
                <a:latin typeface="Times"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r>
              <a:rPr lang="en-US" sz="3600" b="1" dirty="0"/>
              <a:t>Alternatives to correction</a:t>
            </a:r>
          </a:p>
        </p:txBody>
      </p:sp>
    </p:spTree>
    <p:extLst>
      <p:ext uri="{BB962C8B-B14F-4D97-AF65-F5344CB8AC3E}">
        <p14:creationId xmlns:p14="http://schemas.microsoft.com/office/powerpoint/2010/main" val="2161445689"/>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1754327"/>
          </a:xfrm>
          <a:prstGeom prst="rect">
            <a:avLst/>
          </a:prstGeom>
          <a:noFill/>
        </p:spPr>
        <p:txBody>
          <a:bodyPr wrap="square" rtlCol="0">
            <a:spAutoFit/>
          </a:bodyPr>
          <a:lstStyle/>
          <a:p>
            <a:r>
              <a:rPr lang="en-US" sz="3600" b="1" dirty="0" smtClean="0"/>
              <a:t>Part 4 and 5</a:t>
            </a:r>
          </a:p>
          <a:p>
            <a:r>
              <a:rPr lang="en-US" dirty="0" smtClean="0"/>
              <a:t>Preparing students for exams</a:t>
            </a:r>
          </a:p>
          <a:p>
            <a:r>
              <a:rPr lang="en-US" dirty="0" smtClean="0"/>
              <a:t>Practice Genre Writing lesson</a:t>
            </a:r>
          </a:p>
          <a:p>
            <a:r>
              <a:rPr lang="en-US" dirty="0" smtClean="0"/>
              <a:t>REQUEST</a:t>
            </a:r>
          </a:p>
          <a:p>
            <a:endParaRPr lang="en-US" dirty="0" smtClean="0"/>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857500"/>
            <a:ext cx="7772400" cy="1143000"/>
          </a:xfrm>
        </p:spPr>
        <p:txBody>
          <a:bodyPr/>
          <a:lstStyle/>
          <a:p>
            <a:r>
              <a:rPr lang="en-US"/>
              <a:t>Am I just an old hippy?</a:t>
            </a:r>
          </a:p>
        </p:txBody>
      </p:sp>
    </p:spTree>
    <p:extLst>
      <p:ext uri="{BB962C8B-B14F-4D97-AF65-F5344CB8AC3E}">
        <p14:creationId xmlns:p14="http://schemas.microsoft.com/office/powerpoint/2010/main" val="1950583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8775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a:t>Some ways to correct </a:t>
            </a:r>
            <a:r>
              <a:rPr lang="ja-JP" altLang="en-US" sz="2800">
                <a:latin typeface="Arial"/>
              </a:rPr>
              <a:t>‘</a:t>
            </a:r>
            <a:r>
              <a:rPr lang="en-US" sz="2800"/>
              <a:t>communicative students</a:t>
            </a:r>
            <a:r>
              <a:rPr lang="ja-JP" altLang="en-US" sz="2800">
                <a:latin typeface="Arial"/>
              </a:rPr>
              <a:t>’</a:t>
            </a:r>
            <a:endParaRPr lang="en-US"/>
          </a:p>
        </p:txBody>
      </p:sp>
      <p:sp>
        <p:nvSpPr>
          <p:cNvPr id="6147" name="Rectangle 3"/>
          <p:cNvSpPr>
            <a:spLocks noGrp="1" noChangeArrowheads="1"/>
          </p:cNvSpPr>
          <p:nvPr>
            <p:ph type="body" idx="1"/>
          </p:nvPr>
        </p:nvSpPr>
        <p:spPr/>
        <p:txBody>
          <a:bodyPr/>
          <a:lstStyle/>
          <a:p>
            <a:pPr>
              <a:lnSpc>
                <a:spcPct val="90000"/>
              </a:lnSpc>
              <a:buFont typeface="Wingdings" charset="0"/>
              <a:buNone/>
            </a:pPr>
            <a:r>
              <a:rPr lang="en-US" sz="2800"/>
              <a:t>I</a:t>
            </a:r>
            <a:r>
              <a:rPr lang="ja-JP" altLang="en-US" sz="2800">
                <a:latin typeface="Arial"/>
              </a:rPr>
              <a:t>’</a:t>
            </a:r>
            <a:r>
              <a:rPr lang="en-US" sz="2800"/>
              <a:t>m going to Paris for the weekend.</a:t>
            </a:r>
          </a:p>
          <a:p>
            <a:pPr>
              <a:lnSpc>
                <a:spcPct val="90000"/>
              </a:lnSpc>
              <a:buFont typeface="Wingdings" charset="0"/>
              <a:buNone/>
            </a:pPr>
            <a:r>
              <a:rPr lang="en-US" sz="2800"/>
              <a:t>I</a:t>
            </a:r>
            <a:r>
              <a:rPr lang="ja-JP" altLang="en-US" sz="2800">
                <a:latin typeface="Arial"/>
              </a:rPr>
              <a:t>’</a:t>
            </a:r>
            <a:r>
              <a:rPr lang="en-US" sz="2800"/>
              <a:t>m off to paris for the weekend</a:t>
            </a:r>
          </a:p>
          <a:p>
            <a:pPr>
              <a:lnSpc>
                <a:spcPct val="90000"/>
              </a:lnSpc>
            </a:pPr>
            <a:r>
              <a:rPr lang="en-US" sz="2800"/>
              <a:t>It</a:t>
            </a:r>
            <a:r>
              <a:rPr lang="ja-JP" altLang="en-US" sz="2800">
                <a:latin typeface="Arial"/>
              </a:rPr>
              <a:t>’</a:t>
            </a:r>
            <a:r>
              <a:rPr lang="en-US" sz="2800"/>
              <a:t>s alright for some!</a:t>
            </a:r>
          </a:p>
          <a:p>
            <a:pPr>
              <a:lnSpc>
                <a:spcPct val="90000"/>
              </a:lnSpc>
              <a:buFont typeface="Wingdings" charset="0"/>
              <a:buNone/>
            </a:pPr>
            <a:endParaRPr lang="en-US" sz="2800"/>
          </a:p>
          <a:p>
            <a:pPr>
              <a:lnSpc>
                <a:spcPct val="90000"/>
              </a:lnSpc>
              <a:buFont typeface="Wingdings" charset="0"/>
              <a:buNone/>
            </a:pPr>
            <a:r>
              <a:rPr lang="en-US" sz="2800"/>
              <a:t>So did you learn how to fly the planes?</a:t>
            </a:r>
          </a:p>
          <a:p>
            <a:pPr>
              <a:lnSpc>
                <a:spcPct val="90000"/>
              </a:lnSpc>
            </a:pPr>
            <a:r>
              <a:rPr lang="en-US" sz="2800"/>
              <a:t>You</a:t>
            </a:r>
            <a:r>
              <a:rPr lang="ja-JP" altLang="en-US" sz="2800">
                <a:latin typeface="Arial"/>
              </a:rPr>
              <a:t>’</a:t>
            </a:r>
            <a:r>
              <a:rPr lang="en-US" sz="2800"/>
              <a:t>re joking! We just cleaned the floors.</a:t>
            </a:r>
          </a:p>
          <a:p>
            <a:pPr>
              <a:lnSpc>
                <a:spcPct val="90000"/>
              </a:lnSpc>
            </a:pPr>
            <a:r>
              <a:rPr lang="en-US" sz="2800"/>
              <a:t>You must be joking! The nearest we got to flying the planes was cleaning the hangar floors!</a:t>
            </a:r>
          </a:p>
          <a:p>
            <a:pPr>
              <a:lnSpc>
                <a:spcPct val="90000"/>
              </a:lnSpc>
            </a:pPr>
            <a:endParaRPr lang="en-US" sz="2800"/>
          </a:p>
        </p:txBody>
      </p:sp>
    </p:spTree>
    <p:extLst>
      <p:ext uri="{BB962C8B-B14F-4D97-AF65-F5344CB8AC3E}">
        <p14:creationId xmlns:p14="http://schemas.microsoft.com/office/powerpoint/2010/main" val="175417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a:t>The backwash of bad exams</a:t>
            </a:r>
            <a:endParaRPr lang="en-US"/>
          </a:p>
        </p:txBody>
      </p:sp>
      <p:sp>
        <p:nvSpPr>
          <p:cNvPr id="4099" name="Rectangle 3"/>
          <p:cNvSpPr>
            <a:spLocks noGrp="1" noChangeArrowheads="1"/>
          </p:cNvSpPr>
          <p:nvPr>
            <p:ph type="body" idx="1"/>
          </p:nvPr>
        </p:nvSpPr>
        <p:spPr/>
        <p:txBody>
          <a:bodyPr/>
          <a:lstStyle/>
          <a:p>
            <a:pPr>
              <a:buFont typeface="Wingdings" charset="0"/>
              <a:buNone/>
            </a:pPr>
            <a:endParaRPr lang="en-US"/>
          </a:p>
          <a:p>
            <a:pPr>
              <a:buFont typeface="Wingdings" charset="0"/>
              <a:buNone/>
            </a:pPr>
            <a:r>
              <a:rPr lang="en-US"/>
              <a:t>The flight ............... at 10 o</a:t>
            </a:r>
            <a:r>
              <a:rPr lang="ja-JP" altLang="en-US">
                <a:latin typeface="Arial"/>
              </a:rPr>
              <a:t>’</a:t>
            </a:r>
            <a:r>
              <a:rPr lang="en-US"/>
              <a:t>clock tomorrow.</a:t>
            </a:r>
          </a:p>
          <a:p>
            <a:pPr>
              <a:buFont typeface="Wingdings" charset="0"/>
              <a:buNone/>
            </a:pPr>
            <a:endParaRPr lang="en-US"/>
          </a:p>
          <a:p>
            <a:pPr>
              <a:buFont typeface="Wingdings" charset="0"/>
              <a:buNone/>
            </a:pPr>
            <a:r>
              <a:rPr lang="en-US"/>
              <a:t>A is leaving	B leaves	</a:t>
            </a:r>
          </a:p>
          <a:p>
            <a:pPr>
              <a:buFont typeface="Wingdings" charset="0"/>
              <a:buNone/>
            </a:pPr>
            <a:r>
              <a:rPr lang="en-US"/>
              <a:t>C will leave	D is about to leave</a:t>
            </a:r>
          </a:p>
        </p:txBody>
      </p:sp>
    </p:spTree>
    <p:extLst>
      <p:ext uri="{BB962C8B-B14F-4D97-AF65-F5344CB8AC3E}">
        <p14:creationId xmlns:p14="http://schemas.microsoft.com/office/powerpoint/2010/main" val="251782511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a:t>Some other things which are a bad sign</a:t>
            </a:r>
            <a:endParaRPr lang="en-US"/>
          </a:p>
        </p:txBody>
      </p:sp>
      <p:sp>
        <p:nvSpPr>
          <p:cNvPr id="8195" name="Rectangle 3"/>
          <p:cNvSpPr>
            <a:spLocks noGrp="1" noChangeArrowheads="1"/>
          </p:cNvSpPr>
          <p:nvPr>
            <p:ph type="body" idx="1"/>
          </p:nvPr>
        </p:nvSpPr>
        <p:spPr/>
        <p:txBody>
          <a:bodyPr/>
          <a:lstStyle/>
          <a:p>
            <a:r>
              <a:rPr lang="en-US"/>
              <a:t>The government is / are</a:t>
            </a:r>
          </a:p>
          <a:p>
            <a:r>
              <a:rPr lang="en-US"/>
              <a:t>There are less / fewer cars</a:t>
            </a:r>
          </a:p>
          <a:p>
            <a:r>
              <a:rPr lang="en-US"/>
              <a:t>Would you like some / any tea?</a:t>
            </a:r>
          </a:p>
          <a:p>
            <a:r>
              <a:rPr lang="en-US"/>
              <a:t>Reported speech</a:t>
            </a:r>
          </a:p>
          <a:p>
            <a:r>
              <a:rPr lang="en-US"/>
              <a:t>Must and have to</a:t>
            </a:r>
          </a:p>
          <a:p>
            <a:r>
              <a:rPr lang="en-US"/>
              <a:t>Tense!</a:t>
            </a:r>
          </a:p>
        </p:txBody>
      </p:sp>
    </p:spTree>
    <p:extLst>
      <p:ext uri="{BB962C8B-B14F-4D97-AF65-F5344CB8AC3E}">
        <p14:creationId xmlns:p14="http://schemas.microsoft.com/office/powerpoint/2010/main" val="13619066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1828800"/>
          </a:xfrm>
        </p:spPr>
        <p:txBody>
          <a:bodyPr/>
          <a:lstStyle/>
          <a:p>
            <a:r>
              <a:rPr lang="en-US" sz="3800" dirty="0"/>
              <a:t>The memory and myth of </a:t>
            </a:r>
            <a:r>
              <a:rPr lang="en-US" sz="3800" dirty="0" smtClean="0"/>
              <a:t>exams</a:t>
            </a:r>
            <a:endParaRPr lang="en-US" dirty="0"/>
          </a:p>
        </p:txBody>
      </p:sp>
      <p:sp>
        <p:nvSpPr>
          <p:cNvPr id="9219" name="Rectangle 3"/>
          <p:cNvSpPr>
            <a:spLocks noGrp="1" noChangeArrowheads="1"/>
          </p:cNvSpPr>
          <p:nvPr>
            <p:ph type="body" idx="1"/>
          </p:nvPr>
        </p:nvSpPr>
        <p:spPr>
          <a:xfrm>
            <a:off x="457200" y="2439988"/>
            <a:ext cx="8229600" cy="3690937"/>
          </a:xfrm>
        </p:spPr>
        <p:txBody>
          <a:bodyPr/>
          <a:lstStyle/>
          <a:p>
            <a:r>
              <a:rPr lang="en-US"/>
              <a:t>Use of English</a:t>
            </a:r>
          </a:p>
          <a:p>
            <a:pPr>
              <a:buFont typeface="Wingdings" charset="0"/>
              <a:buNone/>
            </a:pPr>
            <a:r>
              <a:rPr lang="en-US"/>
              <a:t>	- passive transformations and dramatic inversions </a:t>
            </a:r>
          </a:p>
          <a:p>
            <a:r>
              <a:rPr lang="en-US"/>
              <a:t>Reading, Writing, Speaking and Listening</a:t>
            </a:r>
          </a:p>
          <a:p>
            <a:pPr>
              <a:buFont typeface="Wingdings" charset="0"/>
              <a:buNone/>
            </a:pPr>
            <a:r>
              <a:rPr lang="en-US"/>
              <a:t>	- Skills </a:t>
            </a:r>
          </a:p>
          <a:p>
            <a:pPr>
              <a:buFont typeface="Wingdings" charset="0"/>
              <a:buNone/>
            </a:pPr>
            <a:endParaRPr lang="en-US"/>
          </a:p>
        </p:txBody>
      </p:sp>
    </p:spTree>
    <p:extLst>
      <p:ext uri="{BB962C8B-B14F-4D97-AF65-F5344CB8AC3E}">
        <p14:creationId xmlns:p14="http://schemas.microsoft.com/office/powerpoint/2010/main" val="10993674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Some conclusions on Use of English</a:t>
            </a:r>
            <a:endParaRPr lang="en-US"/>
          </a:p>
        </p:txBody>
      </p:sp>
      <p:sp>
        <p:nvSpPr>
          <p:cNvPr id="12291" name="Rectangle 3"/>
          <p:cNvSpPr>
            <a:spLocks noGrp="1" noChangeArrowheads="1"/>
          </p:cNvSpPr>
          <p:nvPr>
            <p:ph type="body" idx="1"/>
          </p:nvPr>
        </p:nvSpPr>
        <p:spPr/>
        <p:txBody>
          <a:bodyPr/>
          <a:lstStyle/>
          <a:p>
            <a:r>
              <a:rPr lang="en-US"/>
              <a:t>The meaning of tense is not tested!</a:t>
            </a:r>
          </a:p>
          <a:p>
            <a:r>
              <a:rPr lang="en-US"/>
              <a:t>Some tense forms are tested but probably add up to about 5% of 20% of the exam. </a:t>
            </a:r>
          </a:p>
          <a:p>
            <a:r>
              <a:rPr lang="en-US"/>
              <a:t>Most of the focus is not </a:t>
            </a:r>
            <a:r>
              <a:rPr lang="ja-JP" altLang="en-US">
                <a:latin typeface="Arial"/>
              </a:rPr>
              <a:t>‘</a:t>
            </a:r>
            <a:r>
              <a:rPr lang="en-US"/>
              <a:t>grammar</a:t>
            </a:r>
            <a:r>
              <a:rPr lang="ja-JP" altLang="en-US">
                <a:latin typeface="Arial"/>
              </a:rPr>
              <a:t>’</a:t>
            </a:r>
            <a:r>
              <a:rPr lang="en-US"/>
              <a:t> but the grammar of words.</a:t>
            </a:r>
          </a:p>
          <a:p>
            <a:r>
              <a:rPr lang="en-US"/>
              <a:t>We need to constantly present vocab in chunks as it is used and get students to manipulate and work those chunks.</a:t>
            </a:r>
          </a:p>
        </p:txBody>
      </p:sp>
    </p:spTree>
    <p:extLst>
      <p:ext uri="{BB962C8B-B14F-4D97-AF65-F5344CB8AC3E}">
        <p14:creationId xmlns:p14="http://schemas.microsoft.com/office/powerpoint/2010/main" val="381308281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Some conclusions on skills</a:t>
            </a:r>
          </a:p>
        </p:txBody>
      </p:sp>
      <p:sp>
        <p:nvSpPr>
          <p:cNvPr id="11267" name="Rectangle 3"/>
          <p:cNvSpPr>
            <a:spLocks noGrp="1" noChangeArrowheads="1"/>
          </p:cNvSpPr>
          <p:nvPr>
            <p:ph type="body" idx="1"/>
          </p:nvPr>
        </p:nvSpPr>
        <p:spPr/>
        <p:txBody>
          <a:bodyPr/>
          <a:lstStyle/>
          <a:p>
            <a:r>
              <a:rPr lang="en-US" sz="2400" dirty="0"/>
              <a:t>You need to teach a lot of lexis and that </a:t>
            </a:r>
            <a:r>
              <a:rPr lang="en-US" sz="2400" dirty="0" smtClean="0"/>
              <a:t>doesn</a:t>
            </a:r>
            <a:r>
              <a:rPr lang="en-US" sz="2400" dirty="0" smtClean="0">
                <a:latin typeface="Arial"/>
              </a:rPr>
              <a:t>’</a:t>
            </a:r>
            <a:r>
              <a:rPr lang="en-US" sz="2400" dirty="0" smtClean="0"/>
              <a:t>t </a:t>
            </a:r>
            <a:r>
              <a:rPr lang="en-US" sz="2400" dirty="0"/>
              <a:t>mean single words.</a:t>
            </a:r>
          </a:p>
          <a:p>
            <a:r>
              <a:rPr lang="en-US" sz="2400" dirty="0"/>
              <a:t>In class, constantly ask questions about language to generate language.</a:t>
            </a:r>
          </a:p>
          <a:p>
            <a:r>
              <a:rPr lang="en-US" sz="2400" dirty="0"/>
              <a:t>We </a:t>
            </a:r>
            <a:r>
              <a:rPr lang="en-US" sz="2400" dirty="0" smtClean="0"/>
              <a:t>don</a:t>
            </a:r>
            <a:r>
              <a:rPr lang="en-US" sz="2400" dirty="0" smtClean="0">
                <a:latin typeface="Arial"/>
              </a:rPr>
              <a:t>’</a:t>
            </a:r>
            <a:r>
              <a:rPr lang="en-US" sz="2400" dirty="0" smtClean="0"/>
              <a:t>t </a:t>
            </a:r>
            <a:r>
              <a:rPr lang="en-US" sz="2400" dirty="0"/>
              <a:t>normally read like we do in an exam and there is no right way to do it.</a:t>
            </a:r>
          </a:p>
          <a:p>
            <a:r>
              <a:rPr lang="en-US" sz="2400" dirty="0"/>
              <a:t>Skills </a:t>
            </a:r>
            <a:r>
              <a:rPr lang="en-US" sz="2400" dirty="0" smtClean="0"/>
              <a:t>don</a:t>
            </a:r>
            <a:r>
              <a:rPr lang="en-US" sz="2400" dirty="0" smtClean="0">
                <a:latin typeface="Arial"/>
              </a:rPr>
              <a:t>’</a:t>
            </a:r>
            <a:r>
              <a:rPr lang="en-US" sz="2400" dirty="0" smtClean="0"/>
              <a:t>t </a:t>
            </a:r>
            <a:r>
              <a:rPr lang="en-US" sz="2400" dirty="0"/>
              <a:t>work and </a:t>
            </a:r>
            <a:r>
              <a:rPr lang="en-US" sz="2400" dirty="0" smtClean="0"/>
              <a:t>won</a:t>
            </a:r>
            <a:r>
              <a:rPr lang="en-US" sz="2400" dirty="0" smtClean="0">
                <a:latin typeface="Arial"/>
              </a:rPr>
              <a:t>’</a:t>
            </a:r>
            <a:r>
              <a:rPr lang="en-US" sz="2400" dirty="0" smtClean="0"/>
              <a:t>t </a:t>
            </a:r>
            <a:r>
              <a:rPr lang="en-US" sz="2400" dirty="0"/>
              <a:t>help - language will!</a:t>
            </a:r>
          </a:p>
          <a:p>
            <a:r>
              <a:rPr lang="en-US" sz="2400" dirty="0"/>
              <a:t>Most </a:t>
            </a:r>
            <a:r>
              <a:rPr lang="en-US" sz="2400" dirty="0" err="1"/>
              <a:t>listenings</a:t>
            </a:r>
            <a:r>
              <a:rPr lang="en-US" sz="2400" dirty="0"/>
              <a:t> are quite natural and often colloquial, so </a:t>
            </a:r>
            <a:r>
              <a:rPr lang="en-US" sz="2400" dirty="0" smtClean="0"/>
              <a:t>don</a:t>
            </a:r>
            <a:r>
              <a:rPr lang="en-US" sz="2400" dirty="0" smtClean="0">
                <a:latin typeface="Arial"/>
              </a:rPr>
              <a:t>’</a:t>
            </a:r>
            <a:r>
              <a:rPr lang="en-US" sz="2400" dirty="0" smtClean="0"/>
              <a:t>t </a:t>
            </a:r>
            <a:r>
              <a:rPr lang="en-US" sz="2400" dirty="0"/>
              <a:t>ignore such language.</a:t>
            </a:r>
          </a:p>
          <a:p>
            <a:r>
              <a:rPr lang="en-US" sz="2400" dirty="0"/>
              <a:t>Students need lots of models of writing but authentic models of writing are not authentic to the writing exam.</a:t>
            </a:r>
            <a:endParaRPr lang="en-US" sz="2800" dirty="0"/>
          </a:p>
        </p:txBody>
      </p:sp>
    </p:spTree>
    <p:extLst>
      <p:ext uri="{BB962C8B-B14F-4D97-AF65-F5344CB8AC3E}">
        <p14:creationId xmlns:p14="http://schemas.microsoft.com/office/powerpoint/2010/main" val="328046741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646331"/>
          </a:xfrm>
          <a:prstGeom prst="rect">
            <a:avLst/>
          </a:prstGeom>
          <a:noFill/>
        </p:spPr>
        <p:txBody>
          <a:bodyPr wrap="square" rtlCol="0">
            <a:spAutoFit/>
          </a:bodyPr>
          <a:lstStyle/>
          <a:p>
            <a:r>
              <a:rPr lang="en-US" sz="3600" b="1" dirty="0" smtClean="0"/>
              <a:t>Part 5: Any Questions?</a:t>
            </a:r>
            <a:endParaRPr lang="en-US" dirty="0" smtClean="0"/>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13933"/>
            <a:ext cx="8136904" cy="3416320"/>
          </a:xfrm>
          <a:prstGeom prst="rect">
            <a:avLst/>
          </a:prstGeom>
          <a:noFill/>
        </p:spPr>
        <p:txBody>
          <a:bodyPr wrap="square" rtlCol="0">
            <a:spAutoFit/>
          </a:bodyPr>
          <a:lstStyle/>
          <a:p>
            <a:pPr lvl="0"/>
            <a:r>
              <a:rPr lang="en-GB" dirty="0" smtClean="0"/>
              <a:t>1	Language </a:t>
            </a:r>
            <a:r>
              <a:rPr lang="en-GB" dirty="0"/>
              <a:t>is a list of grammar rules and vocabulary.</a:t>
            </a:r>
          </a:p>
          <a:p>
            <a:pPr lvl="0"/>
            <a:r>
              <a:rPr lang="en-GB" dirty="0" smtClean="0"/>
              <a:t>2	Grammar </a:t>
            </a:r>
            <a:r>
              <a:rPr lang="en-GB" dirty="0"/>
              <a:t>is the glue which holds language together.</a:t>
            </a:r>
          </a:p>
          <a:p>
            <a:pPr lvl="0"/>
            <a:r>
              <a:rPr lang="en-GB" dirty="0" smtClean="0">
                <a:solidFill>
                  <a:srgbClr val="FF0000"/>
                </a:solidFill>
              </a:rPr>
              <a:t>3	Without </a:t>
            </a:r>
            <a:r>
              <a:rPr lang="en-GB" dirty="0">
                <a:solidFill>
                  <a:srgbClr val="FF0000"/>
                </a:solidFill>
              </a:rPr>
              <a:t>grammar you can say little, without vocabulary you can say nothing.</a:t>
            </a:r>
          </a:p>
          <a:p>
            <a:pPr lvl="0"/>
            <a:r>
              <a:rPr lang="en-GB" dirty="0" smtClean="0"/>
              <a:t>4	It’s </a:t>
            </a:r>
            <a:r>
              <a:rPr lang="en-GB" dirty="0"/>
              <a:t>unimportant if examples are invented or unlikely to be used in real life if they clearly illustrate the meaning of the grammar.</a:t>
            </a:r>
          </a:p>
          <a:p>
            <a:pPr lvl="0"/>
            <a:r>
              <a:rPr lang="en-GB" dirty="0" smtClean="0"/>
              <a:t>5	We </a:t>
            </a:r>
            <a:r>
              <a:rPr lang="en-GB" dirty="0"/>
              <a:t>learn grammar by mastering one structure before moving on to the next.</a:t>
            </a:r>
          </a:p>
          <a:p>
            <a:pPr lvl="0"/>
            <a:r>
              <a:rPr lang="en-GB" dirty="0" smtClean="0">
                <a:solidFill>
                  <a:srgbClr val="FF0000"/>
                </a:solidFill>
              </a:rPr>
              <a:t>6	Vocabulary </a:t>
            </a:r>
            <a:r>
              <a:rPr lang="en-GB" dirty="0">
                <a:solidFill>
                  <a:srgbClr val="FF0000"/>
                </a:solidFill>
              </a:rPr>
              <a:t>should not be seen as single words, but as collocations and chunks.</a:t>
            </a:r>
          </a:p>
          <a:p>
            <a:pPr lvl="0"/>
            <a:r>
              <a:rPr lang="en-GB" dirty="0" smtClean="0">
                <a:solidFill>
                  <a:srgbClr val="0000FF"/>
                </a:solidFill>
              </a:rPr>
              <a:t>7	If </a:t>
            </a:r>
            <a:r>
              <a:rPr lang="en-GB" dirty="0">
                <a:solidFill>
                  <a:srgbClr val="0000FF"/>
                </a:solidFill>
              </a:rPr>
              <a:t>you teach grammar, students can learn words to slot into the grammar.</a:t>
            </a:r>
          </a:p>
          <a:p>
            <a:pPr lvl="0"/>
            <a:r>
              <a:rPr lang="en-GB" dirty="0" smtClean="0">
                <a:solidFill>
                  <a:srgbClr val="FF0000"/>
                </a:solidFill>
              </a:rPr>
              <a:t>8	If you teach useful phrases first, it will help grammar develop.</a:t>
            </a:r>
          </a:p>
          <a:p>
            <a:pPr lvl="0"/>
            <a:r>
              <a:rPr lang="en-GB" dirty="0" smtClean="0">
                <a:solidFill>
                  <a:srgbClr val="FF0000"/>
                </a:solidFill>
              </a:rPr>
              <a:t>9	How </a:t>
            </a:r>
            <a:r>
              <a:rPr lang="en-GB" dirty="0">
                <a:solidFill>
                  <a:srgbClr val="FF0000"/>
                </a:solidFill>
              </a:rPr>
              <a:t>we experience and use vocabulary develops and shapes ‘correct’ grammar.</a:t>
            </a:r>
          </a:p>
          <a:p>
            <a:pPr lvl="0"/>
            <a:r>
              <a:rPr lang="en-GB" dirty="0" smtClean="0"/>
              <a:t>10	Students </a:t>
            </a:r>
            <a:r>
              <a:rPr lang="en-GB" dirty="0"/>
              <a:t>shouldn’t see grammar that they haven’t been taught yet.</a:t>
            </a:r>
          </a:p>
          <a:p>
            <a:pPr lvl="0"/>
            <a:r>
              <a:rPr lang="en-GB" dirty="0" smtClean="0">
                <a:solidFill>
                  <a:srgbClr val="FF0000"/>
                </a:solidFill>
              </a:rPr>
              <a:t>11	You can’t really </a:t>
            </a:r>
            <a:r>
              <a:rPr lang="en-GB" dirty="0">
                <a:solidFill>
                  <a:srgbClr val="FF0000"/>
                </a:solidFill>
              </a:rPr>
              <a:t>separate grammar from vocabulary</a:t>
            </a:r>
            <a:r>
              <a:rPr lang="en-GB" dirty="0" smtClean="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452500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971600" y="1916832"/>
            <a:ext cx="7056784" cy="3693319"/>
          </a:xfrm>
          <a:prstGeom prst="rect">
            <a:avLst/>
          </a:prstGeom>
          <a:noFill/>
        </p:spPr>
        <p:txBody>
          <a:bodyPr wrap="square" rtlCol="0">
            <a:spAutoFit/>
          </a:bodyPr>
          <a:lstStyle/>
          <a:p>
            <a:pPr marL="285750" indent="-285750">
              <a:buFont typeface="Arial"/>
              <a:buChar char="•"/>
            </a:pPr>
            <a:r>
              <a:rPr lang="en-US" dirty="0"/>
              <a:t>words have more value than grammar</a:t>
            </a:r>
          </a:p>
          <a:p>
            <a:pPr marL="285750" indent="-285750">
              <a:buFont typeface="Arial"/>
              <a:buChar char="•"/>
            </a:pPr>
            <a:r>
              <a:rPr lang="en-US" dirty="0"/>
              <a:t>language is essentially lexically driven (words with grammar)</a:t>
            </a:r>
          </a:p>
          <a:p>
            <a:pPr marL="285750" indent="-285750">
              <a:buFont typeface="Arial"/>
              <a:buChar char="•"/>
            </a:pPr>
            <a:r>
              <a:rPr lang="en-US" dirty="0"/>
              <a:t>our usage is determined by our experience of how language is used</a:t>
            </a:r>
          </a:p>
          <a:p>
            <a:pPr marL="285750" indent="-285750">
              <a:buFont typeface="Arial"/>
              <a:buChar char="•"/>
            </a:pPr>
            <a:r>
              <a:rPr lang="en-US" dirty="0"/>
              <a:t>there are many patterns in lexis that are generative to at least some degree (including the traditional grammar patterns taught in ELT )</a:t>
            </a:r>
          </a:p>
          <a:p>
            <a:pPr marL="285750" indent="-285750">
              <a:buFont typeface="Arial"/>
              <a:buChar char="•"/>
            </a:pPr>
            <a:r>
              <a:rPr lang="en-US" dirty="0"/>
              <a:t>the vast majority of the examples of any one pattern will be made up of a small percentage of all the possible words that are </a:t>
            </a:r>
            <a:r>
              <a:rPr lang="en-US" dirty="0" smtClean="0"/>
              <a:t>used / possible</a:t>
            </a:r>
            <a:endParaRPr lang="en-US" dirty="0"/>
          </a:p>
          <a:p>
            <a:pPr marL="285750" indent="-285750">
              <a:buFont typeface="Arial"/>
              <a:buChar char="•"/>
            </a:pPr>
            <a:r>
              <a:rPr lang="en-US" dirty="0"/>
              <a:t>collocations and patterns will be primed to go with other collocations and patterns in similarly limited ways</a:t>
            </a:r>
            <a:r>
              <a:rPr lang="en-US" dirty="0" smtClean="0"/>
              <a:t>.</a:t>
            </a:r>
          </a:p>
          <a:p>
            <a:pPr marL="285750" indent="-285750">
              <a:buFont typeface="Arial"/>
              <a:buChar char="•"/>
            </a:pPr>
            <a:r>
              <a:rPr lang="en-US" dirty="0" smtClean="0"/>
              <a:t>EVERYONE’S ENGLISH IS DIFFERENT!</a:t>
            </a:r>
          </a:p>
          <a:p>
            <a:endParaRPr lang="en-US" dirty="0"/>
          </a:p>
          <a:p>
            <a:r>
              <a:rPr lang="en-US" b="1" dirty="0" smtClean="0">
                <a:solidFill>
                  <a:srgbClr val="0000FF"/>
                </a:solidFill>
              </a:rPr>
              <a:t>How far do you agree? </a:t>
            </a:r>
          </a:p>
          <a:p>
            <a:r>
              <a:rPr lang="en-US" b="1" dirty="0" smtClean="0">
                <a:solidFill>
                  <a:srgbClr val="0000FF"/>
                </a:solidFill>
              </a:rPr>
              <a:t>What implications might there be for teaching and materials?</a:t>
            </a:r>
            <a:endParaRPr lang="en-US" b="1" dirty="0">
              <a:solidFill>
                <a:srgbClr val="0000FF"/>
              </a:solidFill>
            </a:endParaRPr>
          </a:p>
        </p:txBody>
      </p:sp>
      <p:sp>
        <p:nvSpPr>
          <p:cNvPr id="5" name="TextBox 4"/>
          <p:cNvSpPr txBox="1"/>
          <p:nvPr/>
        </p:nvSpPr>
        <p:spPr>
          <a:xfrm>
            <a:off x="971600" y="1124744"/>
            <a:ext cx="5256584" cy="461665"/>
          </a:xfrm>
          <a:prstGeom prst="rect">
            <a:avLst/>
          </a:prstGeom>
          <a:noFill/>
        </p:spPr>
        <p:txBody>
          <a:bodyPr wrap="square" rtlCol="0">
            <a:spAutoFit/>
          </a:bodyPr>
          <a:lstStyle/>
          <a:p>
            <a:r>
              <a:rPr lang="en-US" sz="2400" b="1" dirty="0" smtClean="0"/>
              <a:t>A summary of a lexical view of language</a:t>
            </a:r>
            <a:endParaRPr lang="en-US" sz="2400" b="1" dirty="0"/>
          </a:p>
        </p:txBody>
      </p:sp>
    </p:spTree>
    <p:extLst>
      <p:ext uri="{BB962C8B-B14F-4D97-AF65-F5344CB8AC3E}">
        <p14:creationId xmlns:p14="http://schemas.microsoft.com/office/powerpoint/2010/main" val="940422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2123728" y="1066800"/>
            <a:ext cx="5184576" cy="430887"/>
          </a:xfrm>
          <a:prstGeom prst="rect">
            <a:avLst/>
          </a:prstGeom>
          <a:noFill/>
        </p:spPr>
        <p:txBody>
          <a:bodyPr wrap="square" rtlCol="0">
            <a:spAutoFit/>
          </a:bodyPr>
          <a:lstStyle/>
          <a:p>
            <a:r>
              <a:rPr lang="en-US" sz="2200" dirty="0" smtClean="0">
                <a:solidFill>
                  <a:srgbClr val="000000"/>
                </a:solidFill>
              </a:rPr>
              <a:t>Some implications we’ll cover:</a:t>
            </a:r>
            <a:endParaRPr lang="en-US" sz="2200" dirty="0">
              <a:solidFill>
                <a:srgbClr val="FF0000"/>
              </a:solidFill>
            </a:endParaRPr>
          </a:p>
        </p:txBody>
      </p:sp>
      <p:sp>
        <p:nvSpPr>
          <p:cNvPr id="5" name="TextBox 4"/>
          <p:cNvSpPr txBox="1"/>
          <p:nvPr/>
        </p:nvSpPr>
        <p:spPr>
          <a:xfrm>
            <a:off x="2123728" y="2204864"/>
            <a:ext cx="5184576" cy="2308324"/>
          </a:xfrm>
          <a:prstGeom prst="rect">
            <a:avLst/>
          </a:prstGeom>
          <a:noFill/>
        </p:spPr>
        <p:txBody>
          <a:bodyPr wrap="square" rtlCol="0">
            <a:spAutoFit/>
          </a:bodyPr>
          <a:lstStyle/>
          <a:p>
            <a:r>
              <a:rPr lang="en-US" dirty="0" smtClean="0"/>
              <a:t>Increasing vocabulary input</a:t>
            </a:r>
          </a:p>
          <a:p>
            <a:r>
              <a:rPr lang="en-US" dirty="0" smtClean="0"/>
              <a:t>Working from words to grammar</a:t>
            </a:r>
          </a:p>
          <a:p>
            <a:r>
              <a:rPr lang="en-US" dirty="0" smtClean="0"/>
              <a:t>Providing examples </a:t>
            </a:r>
            <a:r>
              <a:rPr lang="en-US" dirty="0"/>
              <a:t>of natural </a:t>
            </a:r>
            <a:r>
              <a:rPr lang="en-US" dirty="0" smtClean="0"/>
              <a:t>usage</a:t>
            </a:r>
          </a:p>
          <a:p>
            <a:r>
              <a:rPr lang="en-US" dirty="0" smtClean="0"/>
              <a:t>Thinking more about frequency </a:t>
            </a:r>
          </a:p>
          <a:p>
            <a:r>
              <a:rPr lang="en-US" dirty="0" smtClean="0"/>
              <a:t>Exposing students to more grammar</a:t>
            </a:r>
          </a:p>
          <a:p>
            <a:r>
              <a:rPr lang="en-US" dirty="0" smtClean="0"/>
              <a:t>Exploring </a:t>
            </a:r>
            <a:r>
              <a:rPr lang="en-US" dirty="0"/>
              <a:t>and exploiting </a:t>
            </a:r>
            <a:r>
              <a:rPr lang="en-US" dirty="0" smtClean="0"/>
              <a:t>collocations and chunks</a:t>
            </a:r>
          </a:p>
          <a:p>
            <a:r>
              <a:rPr lang="en-US" dirty="0" smtClean="0"/>
              <a:t>What to correct and the way to do it</a:t>
            </a:r>
            <a:endParaRPr lang="en-US" dirty="0"/>
          </a:p>
          <a:p>
            <a:endParaRPr lang="en-US" dirty="0"/>
          </a:p>
        </p:txBody>
      </p:sp>
    </p:spTree>
    <p:extLst>
      <p:ext uri="{BB962C8B-B14F-4D97-AF65-F5344CB8AC3E}">
        <p14:creationId xmlns:p14="http://schemas.microsoft.com/office/powerpoint/2010/main" val="2923017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1691680" y="2513350"/>
            <a:ext cx="5445968" cy="769441"/>
          </a:xfrm>
          <a:prstGeom prst="rect">
            <a:avLst/>
          </a:prstGeom>
          <a:noFill/>
        </p:spPr>
        <p:txBody>
          <a:bodyPr wrap="square" rtlCol="0">
            <a:spAutoFit/>
          </a:bodyPr>
          <a:lstStyle/>
          <a:p>
            <a:r>
              <a:rPr lang="en-US" sz="2200" b="1" dirty="0" smtClean="0"/>
              <a:t>PART 3	</a:t>
            </a:r>
          </a:p>
          <a:p>
            <a:r>
              <a:rPr lang="en-US" sz="2200" dirty="0" smtClean="0">
                <a:solidFill>
                  <a:srgbClr val="000000"/>
                </a:solidFill>
              </a:rPr>
              <a:t>A lexical view of vocabulary</a:t>
            </a:r>
          </a:p>
        </p:txBody>
      </p:sp>
    </p:spTree>
    <p:extLst>
      <p:ext uri="{BB962C8B-B14F-4D97-AF65-F5344CB8AC3E}">
        <p14:creationId xmlns:p14="http://schemas.microsoft.com/office/powerpoint/2010/main" val="2560553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971600" y="908720"/>
            <a:ext cx="6120680" cy="3262432"/>
          </a:xfrm>
          <a:prstGeom prst="rect">
            <a:avLst/>
          </a:prstGeom>
          <a:noFill/>
        </p:spPr>
        <p:txBody>
          <a:bodyPr wrap="square" rtlCol="0">
            <a:spAutoFit/>
          </a:bodyPr>
          <a:lstStyle/>
          <a:p>
            <a:r>
              <a:rPr lang="en-US" sz="2400" b="1" dirty="0" smtClean="0"/>
              <a:t>Tell each other about:</a:t>
            </a:r>
          </a:p>
          <a:p>
            <a:endParaRPr lang="en-US" sz="2400" b="1" dirty="0"/>
          </a:p>
          <a:p>
            <a:r>
              <a:rPr lang="en-US" sz="2000" b="1" dirty="0" smtClean="0"/>
              <a:t>a successful teaching / learning experience</a:t>
            </a:r>
          </a:p>
          <a:p>
            <a:r>
              <a:rPr lang="en-US" sz="2000" dirty="0" smtClean="0"/>
              <a:t>- where was it / what did you learn / how long did the “learning” last – has it changed or developed?</a:t>
            </a:r>
          </a:p>
          <a:p>
            <a:endParaRPr lang="en-US" sz="2000" dirty="0" smtClean="0"/>
          </a:p>
          <a:p>
            <a:r>
              <a:rPr lang="en-US" sz="2000" b="1" dirty="0"/>
              <a:t>a </a:t>
            </a:r>
            <a:r>
              <a:rPr lang="en-US" sz="2000" b="1" dirty="0" smtClean="0"/>
              <a:t>failed teaching / learning experience</a:t>
            </a:r>
          </a:p>
          <a:p>
            <a:r>
              <a:rPr lang="en-US" sz="2000" dirty="0" smtClean="0"/>
              <a:t>- what were you trying to learn? / In what way was it a failure? / Why?</a:t>
            </a:r>
            <a:endParaRPr lang="en-US" sz="2000" dirty="0"/>
          </a:p>
          <a:p>
            <a:endParaRPr lang="en-US" b="1" dirty="0" smtClean="0"/>
          </a:p>
        </p:txBody>
      </p:sp>
    </p:spTree>
    <p:extLst>
      <p:ext uri="{BB962C8B-B14F-4D97-AF65-F5344CB8AC3E}">
        <p14:creationId xmlns:p14="http://schemas.microsoft.com/office/powerpoint/2010/main" val="3013567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2987824" y="2451664"/>
            <a:ext cx="1544960" cy="1200329"/>
          </a:xfrm>
          <a:prstGeom prst="rect">
            <a:avLst/>
          </a:prstGeom>
          <a:noFill/>
        </p:spPr>
        <p:txBody>
          <a:bodyPr wrap="square" rtlCol="0">
            <a:spAutoFit/>
          </a:bodyPr>
          <a:lstStyle/>
          <a:p>
            <a:r>
              <a:rPr lang="en-US" dirty="0" smtClean="0"/>
              <a:t>pull</a:t>
            </a:r>
          </a:p>
          <a:p>
            <a:r>
              <a:rPr lang="en-US" dirty="0" smtClean="0"/>
              <a:t>table</a:t>
            </a:r>
          </a:p>
          <a:p>
            <a:r>
              <a:rPr lang="en-US" dirty="0" smtClean="0"/>
              <a:t>card</a:t>
            </a:r>
          </a:p>
          <a:p>
            <a:r>
              <a:rPr lang="en-US" dirty="0" smtClean="0"/>
              <a:t>out</a:t>
            </a:r>
          </a:p>
        </p:txBody>
      </p:sp>
      <p:sp>
        <p:nvSpPr>
          <p:cNvPr id="6" name="TextBox 5"/>
          <p:cNvSpPr txBox="1"/>
          <p:nvPr/>
        </p:nvSpPr>
        <p:spPr>
          <a:xfrm>
            <a:off x="1835696" y="1412776"/>
            <a:ext cx="3672408" cy="369332"/>
          </a:xfrm>
          <a:prstGeom prst="rect">
            <a:avLst/>
          </a:prstGeom>
          <a:noFill/>
        </p:spPr>
        <p:txBody>
          <a:bodyPr wrap="square" rtlCol="0">
            <a:spAutoFit/>
          </a:bodyPr>
          <a:lstStyle/>
          <a:p>
            <a:r>
              <a:rPr lang="en-US" b="1" dirty="0" smtClean="0"/>
              <a:t>Units of meaning </a:t>
            </a:r>
            <a:r>
              <a:rPr lang="en-US" dirty="0" smtClean="0"/>
              <a:t>rather than words</a:t>
            </a:r>
            <a:endParaRPr lang="en-US" dirty="0"/>
          </a:p>
        </p:txBody>
      </p:sp>
    </p:spTree>
    <p:extLst>
      <p:ext uri="{BB962C8B-B14F-4D97-AF65-F5344CB8AC3E}">
        <p14:creationId xmlns:p14="http://schemas.microsoft.com/office/powerpoint/2010/main" val="1872394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2667000" y="1797040"/>
            <a:ext cx="3417168" cy="1754327"/>
          </a:xfrm>
          <a:prstGeom prst="rect">
            <a:avLst/>
          </a:prstGeom>
          <a:noFill/>
        </p:spPr>
        <p:txBody>
          <a:bodyPr wrap="square" rtlCol="0">
            <a:spAutoFit/>
          </a:bodyPr>
          <a:lstStyle/>
          <a:p>
            <a:r>
              <a:rPr lang="en-US" dirty="0" smtClean="0"/>
              <a:t>pull out of the deal</a:t>
            </a:r>
          </a:p>
          <a:p>
            <a:r>
              <a:rPr lang="en-US" dirty="0" smtClean="0"/>
              <a:t>pull out without looking</a:t>
            </a:r>
          </a:p>
          <a:p>
            <a:r>
              <a:rPr lang="en-US" dirty="0" smtClean="0"/>
              <a:t>lay your cards on the table</a:t>
            </a:r>
          </a:p>
          <a:p>
            <a:r>
              <a:rPr lang="en-US" dirty="0" smtClean="0"/>
              <a:t>lay your cards on a table</a:t>
            </a:r>
          </a:p>
          <a:p>
            <a:r>
              <a:rPr lang="en-US" dirty="0" smtClean="0"/>
              <a:t>lay a card on the table</a:t>
            </a:r>
          </a:p>
          <a:p>
            <a:r>
              <a:rPr lang="en-US" dirty="0" smtClean="0"/>
              <a:t>lay card on the table</a:t>
            </a:r>
          </a:p>
        </p:txBody>
      </p:sp>
    </p:spTree>
    <p:extLst>
      <p:ext uri="{BB962C8B-B14F-4D97-AF65-F5344CB8AC3E}">
        <p14:creationId xmlns:p14="http://schemas.microsoft.com/office/powerpoint/2010/main" val="1086751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899592" y="1844824"/>
            <a:ext cx="6984776" cy="2308324"/>
          </a:xfrm>
          <a:prstGeom prst="rect">
            <a:avLst/>
          </a:prstGeom>
          <a:noFill/>
        </p:spPr>
        <p:txBody>
          <a:bodyPr wrap="square" rtlCol="0">
            <a:spAutoFit/>
          </a:bodyPr>
          <a:lstStyle/>
          <a:p>
            <a:r>
              <a:rPr lang="en-US" dirty="0"/>
              <a:t>1	He’s </a:t>
            </a:r>
            <a:r>
              <a:rPr lang="en-US" dirty="0">
                <a:solidFill>
                  <a:srgbClr val="FF0000"/>
                </a:solidFill>
              </a:rPr>
              <a:t>applied</a:t>
            </a:r>
            <a:r>
              <a:rPr lang="en-US" dirty="0"/>
              <a:t> for several jobs, but he he hasn’t found anything yet.</a:t>
            </a:r>
          </a:p>
          <a:p>
            <a:r>
              <a:rPr lang="en-US" dirty="0"/>
              <a:t>2	We were late because there had been a car </a:t>
            </a:r>
            <a:r>
              <a:rPr lang="en-US" dirty="0">
                <a:solidFill>
                  <a:srgbClr val="FF0000"/>
                </a:solidFill>
              </a:rPr>
              <a:t>crash</a:t>
            </a:r>
            <a:r>
              <a:rPr lang="en-US" dirty="0"/>
              <a:t> on the motorway.</a:t>
            </a:r>
          </a:p>
          <a:p>
            <a:r>
              <a:rPr lang="en-US" dirty="0"/>
              <a:t>3	There’s no </a:t>
            </a:r>
            <a:r>
              <a:rPr lang="en-US" dirty="0">
                <a:solidFill>
                  <a:srgbClr val="FF0000"/>
                </a:solidFill>
              </a:rPr>
              <a:t>harm</a:t>
            </a:r>
            <a:r>
              <a:rPr lang="en-US" dirty="0"/>
              <a:t> asking if you can go as well.</a:t>
            </a:r>
          </a:p>
          <a:p>
            <a:r>
              <a:rPr lang="en-US" dirty="0"/>
              <a:t>4	The weather’s been </a:t>
            </a:r>
            <a:r>
              <a:rPr lang="en-US" dirty="0">
                <a:solidFill>
                  <a:srgbClr val="FF0000"/>
                </a:solidFill>
              </a:rPr>
              <a:t>miserable</a:t>
            </a:r>
            <a:r>
              <a:rPr lang="en-US" dirty="0"/>
              <a:t> for the last two weeks.</a:t>
            </a:r>
          </a:p>
          <a:p>
            <a:r>
              <a:rPr lang="en-US" dirty="0"/>
              <a:t>5	I had to </a:t>
            </a:r>
            <a:r>
              <a:rPr lang="en-US" dirty="0">
                <a:solidFill>
                  <a:srgbClr val="FF0000"/>
                </a:solidFill>
              </a:rPr>
              <a:t>queue</a:t>
            </a:r>
            <a:r>
              <a:rPr lang="en-US" dirty="0"/>
              <a:t> for ages in the bank.</a:t>
            </a:r>
          </a:p>
          <a:p>
            <a:r>
              <a:rPr lang="en-US" dirty="0"/>
              <a:t>6	In the interview, she </a:t>
            </a:r>
            <a:r>
              <a:rPr lang="en-US" dirty="0">
                <a:solidFill>
                  <a:srgbClr val="FF0000"/>
                </a:solidFill>
              </a:rPr>
              <a:t>came</a:t>
            </a:r>
            <a:r>
              <a:rPr lang="en-US" dirty="0"/>
              <a:t> across as confident and knowledgeable. </a:t>
            </a:r>
          </a:p>
          <a:p>
            <a:r>
              <a:rPr lang="en-US" dirty="0"/>
              <a:t>7	I usually take the </a:t>
            </a:r>
            <a:r>
              <a:rPr lang="en-US" dirty="0">
                <a:solidFill>
                  <a:srgbClr val="FF0000"/>
                </a:solidFill>
              </a:rPr>
              <a:t>dog</a:t>
            </a:r>
            <a:r>
              <a:rPr lang="en-US" dirty="0"/>
              <a:t> for a walk in the evening.</a:t>
            </a:r>
          </a:p>
          <a:p>
            <a:r>
              <a:rPr lang="en-US" dirty="0"/>
              <a:t>8	Nothing goes better with spicy food than an </a:t>
            </a:r>
            <a:r>
              <a:rPr lang="en-US" dirty="0">
                <a:solidFill>
                  <a:srgbClr val="FF0000"/>
                </a:solidFill>
              </a:rPr>
              <a:t>ice</a:t>
            </a:r>
            <a:r>
              <a:rPr lang="en-US" dirty="0"/>
              <a:t> cold drink.</a:t>
            </a:r>
          </a:p>
        </p:txBody>
      </p:sp>
      <p:sp>
        <p:nvSpPr>
          <p:cNvPr id="5" name="TextBox 4"/>
          <p:cNvSpPr txBox="1"/>
          <p:nvPr/>
        </p:nvSpPr>
        <p:spPr>
          <a:xfrm>
            <a:off x="1043608" y="980728"/>
            <a:ext cx="6552728" cy="369332"/>
          </a:xfrm>
          <a:prstGeom prst="rect">
            <a:avLst/>
          </a:prstGeom>
          <a:noFill/>
        </p:spPr>
        <p:txBody>
          <a:bodyPr wrap="square" rtlCol="0">
            <a:spAutoFit/>
          </a:bodyPr>
          <a:lstStyle/>
          <a:p>
            <a:r>
              <a:rPr lang="en-US" dirty="0" smtClean="0"/>
              <a:t>Decide what the unit of meaning based on the word in </a:t>
            </a:r>
            <a:r>
              <a:rPr lang="en-US" dirty="0" smtClean="0">
                <a:solidFill>
                  <a:srgbClr val="FF0000"/>
                </a:solidFill>
              </a:rPr>
              <a:t>red</a:t>
            </a:r>
            <a:r>
              <a:rPr lang="en-US" dirty="0" smtClean="0"/>
              <a:t>. </a:t>
            </a:r>
            <a:endParaRPr lang="en-US" dirty="0"/>
          </a:p>
        </p:txBody>
      </p:sp>
    </p:spTree>
    <p:extLst>
      <p:ext uri="{BB962C8B-B14F-4D97-AF65-F5344CB8AC3E}">
        <p14:creationId xmlns:p14="http://schemas.microsoft.com/office/powerpoint/2010/main" val="325448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971600" y="620688"/>
            <a:ext cx="6768752" cy="5663089"/>
          </a:xfrm>
          <a:prstGeom prst="rect">
            <a:avLst/>
          </a:prstGeom>
          <a:noFill/>
        </p:spPr>
        <p:txBody>
          <a:bodyPr wrap="square" rtlCol="0">
            <a:spAutoFit/>
          </a:bodyPr>
          <a:lstStyle/>
          <a:p>
            <a:r>
              <a:rPr lang="en-US" sz="2200" dirty="0" smtClean="0">
                <a:solidFill>
                  <a:srgbClr val="FF0000"/>
                </a:solidFill>
              </a:rPr>
              <a:t>Other aspects of word knowledge (or </a:t>
            </a:r>
            <a:r>
              <a:rPr lang="en-US" sz="2200" dirty="0" err="1" smtClean="0">
                <a:solidFill>
                  <a:srgbClr val="FF0000"/>
                </a:solidFill>
              </a:rPr>
              <a:t>UoM</a:t>
            </a:r>
            <a:r>
              <a:rPr lang="en-US" sz="2200" dirty="0" smtClean="0">
                <a:solidFill>
                  <a:srgbClr val="FF0000"/>
                </a:solidFill>
              </a:rPr>
              <a:t> knowledge!)</a:t>
            </a:r>
          </a:p>
          <a:p>
            <a:r>
              <a:rPr lang="en-US" sz="2000" dirty="0" smtClean="0"/>
              <a:t>- </a:t>
            </a:r>
            <a:r>
              <a:rPr lang="en-US" sz="2000" b="1" dirty="0" smtClean="0"/>
              <a:t>collocation</a:t>
            </a:r>
          </a:p>
          <a:p>
            <a:r>
              <a:rPr lang="en-US" sz="2000" dirty="0" smtClean="0"/>
              <a:t>- </a:t>
            </a:r>
            <a:r>
              <a:rPr lang="en-US" sz="2000" b="1" dirty="0" smtClean="0"/>
              <a:t>co</a:t>
            </a:r>
            <a:r>
              <a:rPr lang="en-US" sz="2000" b="1" dirty="0"/>
              <a:t>-text </a:t>
            </a:r>
            <a:r>
              <a:rPr lang="en-US" sz="2000" dirty="0"/>
              <a:t>(other words within a text)</a:t>
            </a:r>
          </a:p>
          <a:p>
            <a:r>
              <a:rPr lang="en-US" sz="2000" dirty="0"/>
              <a:t>- </a:t>
            </a:r>
            <a:r>
              <a:rPr lang="en-US" sz="2000" b="1" dirty="0"/>
              <a:t>register</a:t>
            </a:r>
            <a:r>
              <a:rPr lang="en-US" sz="2000" dirty="0"/>
              <a:t> (appropriate levels of formality or politeness</a:t>
            </a:r>
            <a:r>
              <a:rPr lang="en-US" sz="2000" dirty="0" smtClean="0"/>
              <a:t>) or </a:t>
            </a:r>
            <a:r>
              <a:rPr lang="en-US" sz="2000" b="1" dirty="0"/>
              <a:t>genre</a:t>
            </a:r>
            <a:r>
              <a:rPr lang="en-US" sz="2000" dirty="0"/>
              <a:t> (the kind of text the item will generally be used in</a:t>
            </a:r>
            <a:r>
              <a:rPr lang="en-US" sz="2000" dirty="0" smtClean="0"/>
              <a:t>)</a:t>
            </a:r>
          </a:p>
          <a:p>
            <a:r>
              <a:rPr lang="en-US" sz="2000" dirty="0"/>
              <a:t>- other words in a related </a:t>
            </a:r>
            <a:r>
              <a:rPr lang="en-US" sz="2000" b="1" dirty="0"/>
              <a:t>lexical </a:t>
            </a:r>
            <a:r>
              <a:rPr lang="en-US" sz="2000" b="1" dirty="0" smtClean="0"/>
              <a:t>set </a:t>
            </a:r>
            <a:r>
              <a:rPr lang="en-US" sz="2000" dirty="0" smtClean="0"/>
              <a:t>(hyponyms)</a:t>
            </a:r>
            <a:endParaRPr lang="en-US" sz="2000" dirty="0"/>
          </a:p>
          <a:p>
            <a:r>
              <a:rPr lang="en-US" sz="2000" dirty="0"/>
              <a:t>- contextual </a:t>
            </a:r>
            <a:r>
              <a:rPr lang="en-US" sz="2000" b="1" dirty="0"/>
              <a:t>opposites</a:t>
            </a:r>
            <a:r>
              <a:rPr lang="en-US" sz="2000" dirty="0"/>
              <a:t> (antonyms)</a:t>
            </a:r>
          </a:p>
          <a:p>
            <a:r>
              <a:rPr lang="en-US" sz="2000" dirty="0" smtClean="0"/>
              <a:t>- </a:t>
            </a:r>
            <a:r>
              <a:rPr lang="en-US" sz="2000" b="1" dirty="0"/>
              <a:t>word form </a:t>
            </a:r>
            <a:r>
              <a:rPr lang="en-US" sz="2000" dirty="0"/>
              <a:t>and related words within the same </a:t>
            </a:r>
            <a:r>
              <a:rPr lang="en-US" sz="2000" b="1" dirty="0"/>
              <a:t>word family</a:t>
            </a:r>
          </a:p>
          <a:p>
            <a:r>
              <a:rPr lang="en-US" sz="2000" dirty="0"/>
              <a:t>- function and </a:t>
            </a:r>
            <a:r>
              <a:rPr lang="en-US" sz="2000" b="1" dirty="0"/>
              <a:t>pragmatic</a:t>
            </a:r>
            <a:r>
              <a:rPr lang="en-US" sz="2000" dirty="0"/>
              <a:t> use (how words in discourse can be used to do different things)</a:t>
            </a:r>
          </a:p>
          <a:p>
            <a:r>
              <a:rPr lang="en-US" sz="2000" dirty="0"/>
              <a:t>- </a:t>
            </a:r>
            <a:r>
              <a:rPr lang="en-US" sz="2000" b="1" dirty="0"/>
              <a:t>connotation</a:t>
            </a:r>
            <a:r>
              <a:rPr lang="en-US" sz="2000" dirty="0"/>
              <a:t> (negative or positive shades of meaning) </a:t>
            </a:r>
          </a:p>
          <a:p>
            <a:r>
              <a:rPr lang="en-US" sz="2000" dirty="0"/>
              <a:t>- </a:t>
            </a:r>
            <a:r>
              <a:rPr lang="en-US" sz="2000" b="1" dirty="0"/>
              <a:t>synonyms</a:t>
            </a:r>
            <a:r>
              <a:rPr lang="en-US" sz="2000" dirty="0"/>
              <a:t> (words of the same or similar meaning</a:t>
            </a:r>
            <a:r>
              <a:rPr lang="en-US" sz="2000" dirty="0" smtClean="0"/>
              <a:t>)</a:t>
            </a:r>
          </a:p>
          <a:p>
            <a:r>
              <a:rPr lang="en-US" sz="2000" dirty="0" smtClean="0"/>
              <a:t>- </a:t>
            </a:r>
            <a:r>
              <a:rPr lang="en-US" sz="2000" b="1" dirty="0" smtClean="0"/>
              <a:t>colligation</a:t>
            </a:r>
            <a:r>
              <a:rPr lang="en-US" sz="2000" dirty="0" smtClean="0"/>
              <a:t> (grammar that goes with the word)</a:t>
            </a:r>
          </a:p>
          <a:p>
            <a:endParaRPr lang="en-US" sz="2000" dirty="0"/>
          </a:p>
          <a:p>
            <a:r>
              <a:rPr lang="en-US" sz="2000" b="1" dirty="0" smtClean="0">
                <a:solidFill>
                  <a:srgbClr val="3366FF"/>
                </a:solidFill>
              </a:rPr>
              <a:t>What might this be </a:t>
            </a:r>
            <a:r>
              <a:rPr lang="en-US" sz="2000" b="1" dirty="0">
                <a:solidFill>
                  <a:srgbClr val="3366FF"/>
                </a:solidFill>
              </a:rPr>
              <a:t>for </a:t>
            </a:r>
            <a:r>
              <a:rPr lang="en-US" sz="2000" b="1" dirty="0" smtClean="0">
                <a:solidFill>
                  <a:srgbClr val="3366FF"/>
                </a:solidFill>
              </a:rPr>
              <a:t>these words / </a:t>
            </a:r>
            <a:r>
              <a:rPr lang="en-US" sz="2000" b="1" dirty="0" err="1" smtClean="0">
                <a:solidFill>
                  <a:srgbClr val="3366FF"/>
                </a:solidFill>
              </a:rPr>
              <a:t>UoM</a:t>
            </a:r>
            <a:r>
              <a:rPr lang="en-US" sz="2000" b="1" dirty="0" smtClean="0">
                <a:solidFill>
                  <a:srgbClr val="3366FF"/>
                </a:solidFill>
              </a:rPr>
              <a:t>?</a:t>
            </a:r>
          </a:p>
          <a:p>
            <a:r>
              <a:rPr lang="en-US" sz="2000" dirty="0" smtClean="0">
                <a:solidFill>
                  <a:srgbClr val="3366FF"/>
                </a:solidFill>
              </a:rPr>
              <a:t>have an argument</a:t>
            </a:r>
          </a:p>
          <a:p>
            <a:r>
              <a:rPr lang="en-US" sz="2000" dirty="0" smtClean="0">
                <a:solidFill>
                  <a:srgbClr val="3366FF"/>
                </a:solidFill>
              </a:rPr>
              <a:t>present an argument</a:t>
            </a:r>
          </a:p>
          <a:p>
            <a:endParaRPr lang="en-US" sz="2000" dirty="0"/>
          </a:p>
        </p:txBody>
      </p:sp>
    </p:spTree>
    <p:extLst>
      <p:ext uri="{BB962C8B-B14F-4D97-AF65-F5344CB8AC3E}">
        <p14:creationId xmlns:p14="http://schemas.microsoft.com/office/powerpoint/2010/main" val="3974208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899592" y="1484784"/>
            <a:ext cx="6130280" cy="4493537"/>
          </a:xfrm>
          <a:prstGeom prst="rect">
            <a:avLst/>
          </a:prstGeom>
          <a:noFill/>
        </p:spPr>
        <p:txBody>
          <a:bodyPr wrap="square" rtlCol="0">
            <a:spAutoFit/>
          </a:bodyPr>
          <a:lstStyle/>
          <a:p>
            <a:r>
              <a:rPr lang="en-US" sz="2200" b="1" dirty="0"/>
              <a:t>have an argument </a:t>
            </a:r>
            <a:r>
              <a:rPr lang="en-US" sz="2200" dirty="0">
                <a:solidFill>
                  <a:srgbClr val="0000FF"/>
                </a:solidFill>
              </a:rPr>
              <a:t>about</a:t>
            </a:r>
            <a:r>
              <a:rPr lang="en-US" sz="2200" dirty="0"/>
              <a:t> </a:t>
            </a:r>
            <a:r>
              <a:rPr lang="en-US" sz="2200" dirty="0">
                <a:solidFill>
                  <a:srgbClr val="FF0000"/>
                </a:solidFill>
              </a:rPr>
              <a:t>it</a:t>
            </a:r>
            <a:r>
              <a:rPr lang="en-US" sz="2200" dirty="0"/>
              <a:t> / </a:t>
            </a:r>
            <a:r>
              <a:rPr lang="en-US" sz="2200" dirty="0">
                <a:solidFill>
                  <a:srgbClr val="FF0000"/>
                </a:solidFill>
              </a:rPr>
              <a:t>him</a:t>
            </a:r>
            <a:r>
              <a:rPr lang="en-US" sz="2200" dirty="0"/>
              <a:t> / something stupid / money / her spending so much time out</a:t>
            </a:r>
          </a:p>
          <a:p>
            <a:r>
              <a:rPr lang="en-US" sz="2200" b="1" dirty="0"/>
              <a:t>present an argument </a:t>
            </a:r>
            <a:r>
              <a:rPr lang="en-US" sz="2200" dirty="0">
                <a:solidFill>
                  <a:srgbClr val="0000FF"/>
                </a:solidFill>
              </a:rPr>
              <a:t>for</a:t>
            </a:r>
            <a:r>
              <a:rPr lang="en-US" sz="2200" dirty="0"/>
              <a:t> a change (in the law) / a (adjective) approach / using the CEFR as a basis for course design</a:t>
            </a:r>
          </a:p>
          <a:p>
            <a:endParaRPr lang="en-US" sz="2200" dirty="0"/>
          </a:p>
          <a:p>
            <a:r>
              <a:rPr lang="en-US" sz="2200" dirty="0" smtClean="0"/>
              <a:t>want to / need to </a:t>
            </a:r>
            <a:r>
              <a:rPr lang="en-US" sz="2200" b="1" dirty="0"/>
              <a:t>present an </a:t>
            </a:r>
            <a:r>
              <a:rPr lang="en-US" sz="2200" b="1" dirty="0" smtClean="0"/>
              <a:t>argument</a:t>
            </a:r>
          </a:p>
          <a:p>
            <a:r>
              <a:rPr lang="en-US" sz="2200" dirty="0" smtClean="0"/>
              <a:t>don’t want to </a:t>
            </a:r>
            <a:r>
              <a:rPr lang="en-US" sz="2200" b="1" dirty="0"/>
              <a:t>have an argument</a:t>
            </a:r>
            <a:r>
              <a:rPr lang="en-US" sz="2200" dirty="0"/>
              <a:t>.</a:t>
            </a:r>
          </a:p>
          <a:p>
            <a:endParaRPr lang="en-US" sz="2200" dirty="0"/>
          </a:p>
          <a:p>
            <a:r>
              <a:rPr lang="en-US" sz="2200" b="1" dirty="0" smtClean="0"/>
              <a:t>have </a:t>
            </a:r>
            <a:r>
              <a:rPr lang="en-US" sz="2200" b="1" dirty="0"/>
              <a:t>a </a:t>
            </a:r>
            <a:r>
              <a:rPr lang="en-US" sz="2200" dirty="0"/>
              <a:t>terrible / furious </a:t>
            </a:r>
            <a:r>
              <a:rPr lang="en-US" sz="2200" b="1" dirty="0"/>
              <a:t>argument</a:t>
            </a:r>
          </a:p>
          <a:p>
            <a:r>
              <a:rPr lang="en-US" sz="2200" b="1" dirty="0"/>
              <a:t>present a </a:t>
            </a:r>
            <a:r>
              <a:rPr lang="en-US" sz="2200" dirty="0"/>
              <a:t>convincing / compelling </a:t>
            </a:r>
            <a:r>
              <a:rPr lang="en-US" sz="2200" b="1" dirty="0" smtClean="0"/>
              <a:t>argument</a:t>
            </a:r>
          </a:p>
          <a:p>
            <a:endParaRPr lang="en-US" sz="2200" b="1" dirty="0"/>
          </a:p>
          <a:p>
            <a:r>
              <a:rPr lang="en-US" sz="2200" b="1" dirty="0" smtClean="0">
                <a:solidFill>
                  <a:srgbClr val="0000FF"/>
                </a:solidFill>
              </a:rPr>
              <a:t>What questions could you ask </a:t>
            </a:r>
            <a:r>
              <a:rPr lang="en-US" sz="2200" b="1" dirty="0" err="1" smtClean="0">
                <a:solidFill>
                  <a:srgbClr val="0000FF"/>
                </a:solidFill>
              </a:rPr>
              <a:t>Ss</a:t>
            </a:r>
            <a:r>
              <a:rPr lang="en-US" sz="2200" b="1" dirty="0" smtClean="0">
                <a:solidFill>
                  <a:srgbClr val="0000FF"/>
                </a:solidFill>
              </a:rPr>
              <a:t>?</a:t>
            </a:r>
            <a:endParaRPr lang="en-US" sz="2200" b="1" dirty="0">
              <a:solidFill>
                <a:srgbClr val="0000FF"/>
              </a:solidFill>
            </a:endParaRPr>
          </a:p>
        </p:txBody>
      </p:sp>
      <p:sp>
        <p:nvSpPr>
          <p:cNvPr id="3" name="TextBox 2"/>
          <p:cNvSpPr txBox="1"/>
          <p:nvPr/>
        </p:nvSpPr>
        <p:spPr>
          <a:xfrm>
            <a:off x="899592" y="692696"/>
            <a:ext cx="4968552" cy="461665"/>
          </a:xfrm>
          <a:prstGeom prst="rect">
            <a:avLst/>
          </a:prstGeom>
          <a:noFill/>
        </p:spPr>
        <p:txBody>
          <a:bodyPr wrap="square" rtlCol="0">
            <a:spAutoFit/>
          </a:bodyPr>
          <a:lstStyle/>
          <a:p>
            <a:r>
              <a:rPr lang="en-US" sz="2400" b="1" dirty="0" smtClean="0">
                <a:solidFill>
                  <a:srgbClr val="FF0000"/>
                </a:solidFill>
              </a:rPr>
              <a:t>Collocation (loose definition)</a:t>
            </a:r>
            <a:endParaRPr lang="en-US" sz="2400" b="1" dirty="0">
              <a:solidFill>
                <a:srgbClr val="FF0000"/>
              </a:solidFill>
            </a:endParaRPr>
          </a:p>
        </p:txBody>
      </p:sp>
    </p:spTree>
    <p:extLst>
      <p:ext uri="{BB962C8B-B14F-4D97-AF65-F5344CB8AC3E}">
        <p14:creationId xmlns:p14="http://schemas.microsoft.com/office/powerpoint/2010/main" val="2580814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259632" y="2204864"/>
            <a:ext cx="6984776" cy="2123658"/>
          </a:xfrm>
          <a:prstGeom prst="rect">
            <a:avLst/>
          </a:prstGeom>
          <a:noFill/>
        </p:spPr>
        <p:txBody>
          <a:bodyPr wrap="square" rtlCol="0">
            <a:spAutoFit/>
          </a:bodyPr>
          <a:lstStyle/>
          <a:p>
            <a:r>
              <a:rPr lang="en-US" sz="2200" dirty="0"/>
              <a:t>What verb goes with argument? </a:t>
            </a:r>
            <a:endParaRPr lang="en-US" sz="2200" dirty="0" smtClean="0"/>
          </a:p>
          <a:p>
            <a:r>
              <a:rPr lang="en-US" sz="2200" dirty="0" smtClean="0"/>
              <a:t>Who </a:t>
            </a:r>
            <a:r>
              <a:rPr lang="en-US" sz="2200" dirty="0"/>
              <a:t>has an argument with </a:t>
            </a:r>
            <a:r>
              <a:rPr lang="en-US" sz="2200" dirty="0" smtClean="0"/>
              <a:t>whom?</a:t>
            </a:r>
            <a:endParaRPr lang="en-US" sz="2200" dirty="0"/>
          </a:p>
          <a:p>
            <a:r>
              <a:rPr lang="en-US" sz="2200" dirty="0"/>
              <a:t>What might a husband and wife have an argument about</a:t>
            </a:r>
            <a:r>
              <a:rPr lang="en-US" sz="2200" dirty="0" smtClean="0"/>
              <a:t>?</a:t>
            </a:r>
          </a:p>
          <a:p>
            <a:endParaRPr lang="en-US" sz="2200" dirty="0"/>
          </a:p>
          <a:p>
            <a:r>
              <a:rPr lang="en-US" sz="2000" dirty="0">
                <a:solidFill>
                  <a:srgbClr val="0000FF"/>
                </a:solidFill>
              </a:rPr>
              <a:t>My friend Maria had a terrible argument with her boyfriend last night about his drinking. </a:t>
            </a:r>
          </a:p>
        </p:txBody>
      </p:sp>
    </p:spTree>
    <p:extLst>
      <p:ext uri="{BB962C8B-B14F-4D97-AF65-F5344CB8AC3E}">
        <p14:creationId xmlns:p14="http://schemas.microsoft.com/office/powerpoint/2010/main" val="1056520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Rectangle 3"/>
          <p:cNvSpPr/>
          <p:nvPr/>
        </p:nvSpPr>
        <p:spPr>
          <a:xfrm>
            <a:off x="1835696" y="1916832"/>
            <a:ext cx="5166320" cy="3539430"/>
          </a:xfrm>
          <a:prstGeom prst="rect">
            <a:avLst/>
          </a:prstGeom>
        </p:spPr>
        <p:txBody>
          <a:bodyPr wrap="square">
            <a:spAutoFit/>
          </a:bodyPr>
          <a:lstStyle/>
          <a:p>
            <a:r>
              <a:rPr lang="en-US" sz="2400" b="1" dirty="0" smtClean="0">
                <a:solidFill>
                  <a:srgbClr val="FF0000"/>
                </a:solidFill>
              </a:rPr>
              <a:t>Co-text</a:t>
            </a:r>
          </a:p>
          <a:p>
            <a:r>
              <a:rPr lang="en-US" sz="2000" b="1" dirty="0" smtClean="0"/>
              <a:t>have an argument</a:t>
            </a:r>
          </a:p>
          <a:p>
            <a:r>
              <a:rPr lang="en-US" sz="2000" dirty="0" smtClean="0"/>
              <a:t>What </a:t>
            </a:r>
            <a:r>
              <a:rPr lang="en-US" sz="2000" dirty="0"/>
              <a:t>about? </a:t>
            </a:r>
            <a:r>
              <a:rPr lang="en-US" sz="2000" dirty="0" smtClean="0"/>
              <a:t>/ She </a:t>
            </a:r>
            <a:r>
              <a:rPr lang="en-US" sz="2000" dirty="0"/>
              <a:t>phoned </a:t>
            </a:r>
            <a:r>
              <a:rPr lang="en-US" sz="2000" dirty="0" smtClean="0"/>
              <a:t>me / She </a:t>
            </a:r>
            <a:r>
              <a:rPr lang="en-US" sz="2000" dirty="0"/>
              <a:t>was really </a:t>
            </a:r>
            <a:r>
              <a:rPr lang="en-US" sz="2000" dirty="0" smtClean="0"/>
              <a:t>upset / </a:t>
            </a:r>
            <a:r>
              <a:rPr lang="en-US" sz="2000" dirty="0"/>
              <a:t>calm </a:t>
            </a:r>
            <a:r>
              <a:rPr lang="en-US" sz="2000" dirty="0" smtClean="0"/>
              <a:t>down / came </a:t>
            </a:r>
            <a:r>
              <a:rPr lang="en-US" sz="2000" dirty="0"/>
              <a:t>round to my </a:t>
            </a:r>
            <a:r>
              <a:rPr lang="en-US" sz="2000" dirty="0" smtClean="0"/>
              <a:t>house / crying / floods </a:t>
            </a:r>
            <a:r>
              <a:rPr lang="en-US" sz="2000" dirty="0"/>
              <a:t>of </a:t>
            </a:r>
            <a:r>
              <a:rPr lang="en-US" sz="2000" dirty="0" smtClean="0"/>
              <a:t>tears /screaming </a:t>
            </a:r>
            <a:r>
              <a:rPr lang="en-US" sz="2000" dirty="0"/>
              <a:t>at </a:t>
            </a:r>
            <a:r>
              <a:rPr lang="en-US" sz="2000" dirty="0" smtClean="0"/>
              <a:t>each other.</a:t>
            </a:r>
          </a:p>
          <a:p>
            <a:endParaRPr lang="en-US" sz="2000" dirty="0" smtClean="0"/>
          </a:p>
          <a:p>
            <a:r>
              <a:rPr lang="en-US" sz="2000" dirty="0" smtClean="0"/>
              <a:t>alcoholic / </a:t>
            </a:r>
            <a:r>
              <a:rPr lang="en-US" sz="2000" dirty="0"/>
              <a:t>out of </a:t>
            </a:r>
            <a:r>
              <a:rPr lang="en-US" sz="2000" dirty="0" smtClean="0"/>
              <a:t>control / drunk</a:t>
            </a:r>
            <a:r>
              <a:rPr lang="en-US" sz="2000" dirty="0"/>
              <a:t>, etc.</a:t>
            </a:r>
          </a:p>
          <a:p>
            <a:endParaRPr lang="en-US" sz="2000" dirty="0"/>
          </a:p>
          <a:p>
            <a:r>
              <a:rPr lang="en-US" sz="2000" b="1" dirty="0" smtClean="0"/>
              <a:t>present </a:t>
            </a:r>
            <a:r>
              <a:rPr lang="en-US" sz="2000" b="1" dirty="0"/>
              <a:t>an </a:t>
            </a:r>
            <a:r>
              <a:rPr lang="en-US" sz="2000" b="1" dirty="0" smtClean="0"/>
              <a:t>argument</a:t>
            </a:r>
            <a:endParaRPr lang="en-US" sz="2000" b="1" dirty="0"/>
          </a:p>
          <a:p>
            <a:r>
              <a:rPr lang="en-US" sz="2000" dirty="0" smtClean="0"/>
              <a:t>suggest</a:t>
            </a:r>
            <a:r>
              <a:rPr lang="en-US" sz="2000" dirty="0"/>
              <a:t>, go on, question, show, conclude, etc.</a:t>
            </a:r>
          </a:p>
        </p:txBody>
      </p:sp>
    </p:spTree>
    <p:extLst>
      <p:ext uri="{BB962C8B-B14F-4D97-AF65-F5344CB8AC3E}">
        <p14:creationId xmlns:p14="http://schemas.microsoft.com/office/powerpoint/2010/main" val="3082135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971600" y="2636912"/>
            <a:ext cx="7056784" cy="2123658"/>
          </a:xfrm>
          <a:prstGeom prst="rect">
            <a:avLst/>
          </a:prstGeom>
        </p:spPr>
        <p:txBody>
          <a:bodyPr wrap="square">
            <a:spAutoFit/>
          </a:bodyPr>
          <a:lstStyle/>
          <a:p>
            <a:r>
              <a:rPr lang="en-US" sz="2200" dirty="0"/>
              <a:t>How might you feel if you have an argument? </a:t>
            </a:r>
          </a:p>
          <a:p>
            <a:r>
              <a:rPr lang="en-US" sz="2200" dirty="0"/>
              <a:t>And when you have an argument, what might you do?</a:t>
            </a:r>
          </a:p>
          <a:p>
            <a:r>
              <a:rPr lang="en-US" sz="2200" dirty="0"/>
              <a:t>And what might happen afterwards?</a:t>
            </a:r>
          </a:p>
          <a:p>
            <a:r>
              <a:rPr lang="en-US" sz="2200" dirty="0"/>
              <a:t>What might you say - or ask - if someone tells you that they had an argument with their boyfriend last night?</a:t>
            </a:r>
          </a:p>
          <a:p>
            <a:endParaRPr lang="en-US" sz="2200" dirty="0" smtClean="0"/>
          </a:p>
        </p:txBody>
      </p:sp>
    </p:spTree>
    <p:extLst>
      <p:ext uri="{BB962C8B-B14F-4D97-AF65-F5344CB8AC3E}">
        <p14:creationId xmlns:p14="http://schemas.microsoft.com/office/powerpoint/2010/main" val="3834973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1409700" y="1905000"/>
            <a:ext cx="6781800" cy="3231654"/>
          </a:xfrm>
          <a:prstGeom prst="rect">
            <a:avLst/>
          </a:prstGeom>
        </p:spPr>
        <p:txBody>
          <a:bodyPr wrap="square">
            <a:spAutoFit/>
          </a:bodyPr>
          <a:lstStyle/>
          <a:p>
            <a:r>
              <a:rPr lang="en-US" sz="2400" b="1" dirty="0" smtClean="0">
                <a:solidFill>
                  <a:srgbClr val="FF0000"/>
                </a:solidFill>
              </a:rPr>
              <a:t>Register and genre</a:t>
            </a:r>
          </a:p>
          <a:p>
            <a:endParaRPr lang="en-US" sz="2000" b="1" dirty="0">
              <a:solidFill>
                <a:srgbClr val="FF0000"/>
              </a:solidFill>
            </a:endParaRPr>
          </a:p>
          <a:p>
            <a:r>
              <a:rPr lang="en-US" sz="2000" b="1" dirty="0" smtClean="0"/>
              <a:t>Have an argument</a:t>
            </a:r>
          </a:p>
          <a:p>
            <a:r>
              <a:rPr lang="en-US" sz="2000" dirty="0" smtClean="0"/>
              <a:t>spoken texts (compare with row / barney)</a:t>
            </a:r>
          </a:p>
          <a:p>
            <a:endParaRPr lang="en-US" sz="2000" dirty="0"/>
          </a:p>
          <a:p>
            <a:r>
              <a:rPr lang="en-US" sz="2000" b="1" dirty="0" smtClean="0"/>
              <a:t>Present an argument</a:t>
            </a:r>
          </a:p>
          <a:p>
            <a:r>
              <a:rPr lang="en-US" sz="2000" dirty="0" smtClean="0"/>
              <a:t>academic writing / presentations</a:t>
            </a:r>
          </a:p>
          <a:p>
            <a:endParaRPr lang="en-US" sz="2000" dirty="0"/>
          </a:p>
          <a:p>
            <a:r>
              <a:rPr lang="en-US" sz="2000" dirty="0" smtClean="0">
                <a:solidFill>
                  <a:srgbClr val="0000FF"/>
                </a:solidFill>
              </a:rPr>
              <a:t>BUT not strong variation and NO questions – they don’t always work</a:t>
            </a:r>
            <a:endParaRPr lang="en-US" sz="2000" dirty="0">
              <a:solidFill>
                <a:srgbClr val="0000FF"/>
              </a:solidFill>
            </a:endParaRPr>
          </a:p>
        </p:txBody>
      </p:sp>
    </p:spTree>
    <p:extLst>
      <p:ext uri="{BB962C8B-B14F-4D97-AF65-F5344CB8AC3E}">
        <p14:creationId xmlns:p14="http://schemas.microsoft.com/office/powerpoint/2010/main" val="3471238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187624" y="1484784"/>
            <a:ext cx="6192688" cy="4154983"/>
          </a:xfrm>
          <a:prstGeom prst="rect">
            <a:avLst/>
          </a:prstGeom>
          <a:noFill/>
        </p:spPr>
        <p:txBody>
          <a:bodyPr wrap="square" rtlCol="0">
            <a:spAutoFit/>
          </a:bodyPr>
          <a:lstStyle/>
          <a:p>
            <a:r>
              <a:rPr lang="en-US" sz="2200" b="1" dirty="0" smtClean="0">
                <a:solidFill>
                  <a:srgbClr val="FF0000"/>
                </a:solidFill>
              </a:rPr>
              <a:t>Lexical sets</a:t>
            </a:r>
          </a:p>
          <a:p>
            <a:r>
              <a:rPr lang="en-US" sz="2200" dirty="0" smtClean="0"/>
              <a:t>car / motorbike / van / lorry …</a:t>
            </a:r>
          </a:p>
          <a:p>
            <a:r>
              <a:rPr lang="en-US" sz="2200" dirty="0" smtClean="0"/>
              <a:t>cat / dog / giraffe / elephant / aardvark …</a:t>
            </a:r>
          </a:p>
          <a:p>
            <a:endParaRPr lang="en-US" sz="2200" b="1" dirty="0"/>
          </a:p>
          <a:p>
            <a:r>
              <a:rPr lang="en-US" sz="2200" b="1" dirty="0" smtClean="0"/>
              <a:t>Have an </a:t>
            </a:r>
            <a:r>
              <a:rPr lang="en-US" sz="2200" b="1" i="1" dirty="0" smtClean="0"/>
              <a:t>argument</a:t>
            </a:r>
            <a:endParaRPr lang="en-US" sz="2200" b="1" dirty="0"/>
          </a:p>
          <a:p>
            <a:r>
              <a:rPr lang="en-US" sz="2200" dirty="0" smtClean="0"/>
              <a:t>chat / talk / gossip / exchange /discussion / laugh / disagreement / row / </a:t>
            </a:r>
            <a:r>
              <a:rPr lang="en-US" sz="2200" dirty="0" err="1" smtClean="0"/>
              <a:t>conflab</a:t>
            </a:r>
            <a:endParaRPr lang="en-US" sz="2200" dirty="0" smtClean="0"/>
          </a:p>
          <a:p>
            <a:endParaRPr lang="en-US" sz="2200" dirty="0" smtClean="0"/>
          </a:p>
          <a:p>
            <a:r>
              <a:rPr lang="en-US" sz="2200" b="1" dirty="0" smtClean="0"/>
              <a:t>Present an </a:t>
            </a:r>
            <a:r>
              <a:rPr lang="en-US" sz="2200" b="1" i="1" dirty="0" smtClean="0"/>
              <a:t>argument</a:t>
            </a:r>
            <a:endParaRPr lang="en-US" sz="2200" b="1" dirty="0" smtClean="0"/>
          </a:p>
          <a:p>
            <a:r>
              <a:rPr lang="en-US" sz="2200" dirty="0" smtClean="0"/>
              <a:t>suggestion / explanation / advice / opinion / apology</a:t>
            </a:r>
          </a:p>
          <a:p>
            <a:endParaRPr lang="en-US" sz="2200" dirty="0"/>
          </a:p>
          <a:p>
            <a:r>
              <a:rPr lang="en-US" sz="2200" dirty="0">
                <a:solidFill>
                  <a:srgbClr val="0000FF"/>
                </a:solidFill>
              </a:rPr>
              <a:t>What other kinds of talk can you think of?</a:t>
            </a:r>
            <a:endParaRPr lang="en-US" sz="2200" dirty="0" smtClean="0">
              <a:solidFill>
                <a:srgbClr val="0000FF"/>
              </a:solidFill>
            </a:endParaRPr>
          </a:p>
        </p:txBody>
      </p:sp>
    </p:spTree>
    <p:extLst>
      <p:ext uri="{BB962C8B-B14F-4D97-AF65-F5344CB8AC3E}">
        <p14:creationId xmlns:p14="http://schemas.microsoft.com/office/powerpoint/2010/main" val="2758370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772816"/>
            <a:ext cx="6872808" cy="3458815"/>
          </a:xfrm>
        </p:spPr>
        <p:txBody>
          <a:bodyPr>
            <a:normAutofit/>
          </a:bodyPr>
          <a:lstStyle/>
          <a:p>
            <a:pPr algn="l"/>
            <a:r>
              <a:rPr lang="en-US" sz="3200" b="1" dirty="0" smtClean="0"/>
              <a:t>Part 1: </a:t>
            </a:r>
            <a:br>
              <a:rPr lang="en-US" sz="3200" b="1" dirty="0" smtClean="0"/>
            </a:br>
            <a:r>
              <a:rPr lang="en-US" sz="3200" b="1" dirty="0" smtClean="0"/>
              <a:t>Steps to learning</a:t>
            </a:r>
            <a:br>
              <a:rPr lang="en-US" sz="3200" b="1" dirty="0" smtClean="0"/>
            </a:br>
            <a:r>
              <a:rPr lang="en-US" sz="3200" b="1" dirty="0" smtClean="0"/>
              <a:t/>
            </a:r>
            <a:br>
              <a:rPr lang="en-US" sz="3200" b="1" dirty="0" smtClean="0"/>
            </a:br>
            <a:r>
              <a:rPr lang="en-US" sz="2000" dirty="0" smtClean="0">
                <a:solidFill>
                  <a:srgbClr val="0000FF"/>
                </a:solidFill>
              </a:rPr>
              <a:t>-</a:t>
            </a:r>
            <a:r>
              <a:rPr lang="en-US" sz="3200" b="1" dirty="0" smtClean="0"/>
              <a:t> </a:t>
            </a:r>
            <a:r>
              <a:rPr lang="en-US" sz="2200" dirty="0" smtClean="0">
                <a:solidFill>
                  <a:srgbClr val="0000FF"/>
                </a:solidFill>
              </a:rPr>
              <a:t>What steps do you think are essential to learning a piece of language (a word / phrase / grammar item or rule?)</a:t>
            </a:r>
            <a:br>
              <a:rPr lang="en-US" sz="2200" dirty="0" smtClean="0">
                <a:solidFill>
                  <a:srgbClr val="0000FF"/>
                </a:solidFill>
              </a:rPr>
            </a:br>
            <a:r>
              <a:rPr lang="en-US" sz="2200" dirty="0" smtClean="0">
                <a:solidFill>
                  <a:srgbClr val="0000FF"/>
                </a:solidFill>
              </a:rPr>
              <a:t>- Why do you think people learn languages?</a:t>
            </a:r>
            <a:br>
              <a:rPr lang="en-US" sz="2200" dirty="0" smtClean="0">
                <a:solidFill>
                  <a:srgbClr val="0000FF"/>
                </a:solidFill>
              </a:rPr>
            </a:br>
            <a:r>
              <a:rPr lang="en-US" sz="2200" dirty="0" smtClean="0">
                <a:solidFill>
                  <a:srgbClr val="0000FF"/>
                </a:solidFill>
              </a:rPr>
              <a:t>- Why do they do it in class / pay a teacher?</a:t>
            </a:r>
            <a:endParaRPr lang="en-US" sz="2200" dirty="0"/>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866408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323528" y="1981706"/>
            <a:ext cx="8591872" cy="2616101"/>
          </a:xfrm>
          <a:prstGeom prst="rect">
            <a:avLst/>
          </a:prstGeom>
          <a:noFill/>
        </p:spPr>
        <p:txBody>
          <a:bodyPr wrap="square" rtlCol="0">
            <a:spAutoFit/>
          </a:bodyPr>
          <a:lstStyle/>
          <a:p>
            <a:r>
              <a:rPr lang="en-US" sz="2400" b="1" dirty="0" smtClean="0">
                <a:solidFill>
                  <a:srgbClr val="FF0000"/>
                </a:solidFill>
              </a:rPr>
              <a:t>Opposites</a:t>
            </a:r>
          </a:p>
          <a:p>
            <a:endParaRPr lang="en-US" sz="2000" dirty="0"/>
          </a:p>
          <a:p>
            <a:r>
              <a:rPr lang="en-US" sz="2000" dirty="0" smtClean="0"/>
              <a:t>have </a:t>
            </a:r>
            <a:r>
              <a:rPr lang="en-US" sz="2000" dirty="0"/>
              <a:t>an argument 			</a:t>
            </a:r>
            <a:r>
              <a:rPr lang="en-US" sz="2000" dirty="0" smtClean="0"/>
              <a:t>	have </a:t>
            </a:r>
            <a:r>
              <a:rPr lang="en-US" sz="2000" dirty="0"/>
              <a:t>a chat / have a laugh</a:t>
            </a:r>
          </a:p>
          <a:p>
            <a:r>
              <a:rPr lang="en-US" sz="2000" dirty="0"/>
              <a:t>present an argument 		</a:t>
            </a:r>
            <a:r>
              <a:rPr lang="en-US" sz="2000" dirty="0" smtClean="0"/>
              <a:t>		challenge </a:t>
            </a:r>
            <a:r>
              <a:rPr lang="en-US" sz="2000" dirty="0"/>
              <a:t>/ respond to an argument </a:t>
            </a:r>
          </a:p>
          <a:p>
            <a:r>
              <a:rPr lang="en-US" sz="2000" dirty="0"/>
              <a:t>have a terrible argument		</a:t>
            </a:r>
            <a:r>
              <a:rPr lang="en-US" sz="2000" dirty="0" smtClean="0"/>
              <a:t>	have </a:t>
            </a:r>
            <a:r>
              <a:rPr lang="en-US" sz="2000" dirty="0"/>
              <a:t>a little argument / a slight disagreement</a:t>
            </a:r>
          </a:p>
          <a:p>
            <a:r>
              <a:rPr lang="en-US" sz="2000" dirty="0"/>
              <a:t>present a compelling argument	present a weak / unconvincing </a:t>
            </a:r>
            <a:r>
              <a:rPr lang="en-US" sz="2000" dirty="0" smtClean="0"/>
              <a:t>argument</a:t>
            </a:r>
          </a:p>
          <a:p>
            <a:endParaRPr lang="en-US" sz="2000" dirty="0"/>
          </a:p>
          <a:p>
            <a:r>
              <a:rPr lang="en-US" sz="2000" dirty="0" smtClean="0">
                <a:solidFill>
                  <a:srgbClr val="0000FF"/>
                </a:solidFill>
              </a:rPr>
              <a:t>What’s the question?</a:t>
            </a:r>
            <a:endParaRPr lang="en-US" sz="2000" dirty="0">
              <a:solidFill>
                <a:srgbClr val="0000FF"/>
              </a:solidFill>
            </a:endParaRPr>
          </a:p>
        </p:txBody>
      </p:sp>
    </p:spTree>
    <p:extLst>
      <p:ext uri="{BB962C8B-B14F-4D97-AF65-F5344CB8AC3E}">
        <p14:creationId xmlns:p14="http://schemas.microsoft.com/office/powerpoint/2010/main" val="1013040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090172"/>
            <a:ext cx="6408712" cy="3539430"/>
          </a:xfrm>
          <a:prstGeom prst="rect">
            <a:avLst/>
          </a:prstGeom>
        </p:spPr>
        <p:txBody>
          <a:bodyPr wrap="square">
            <a:spAutoFit/>
          </a:bodyPr>
          <a:lstStyle/>
          <a:p>
            <a:r>
              <a:rPr lang="en-US" sz="2400" b="1" dirty="0" smtClean="0">
                <a:solidFill>
                  <a:srgbClr val="FF0000"/>
                </a:solidFill>
              </a:rPr>
              <a:t>Word families</a:t>
            </a:r>
          </a:p>
          <a:p>
            <a:endParaRPr lang="en-US" sz="2000" b="1" dirty="0"/>
          </a:p>
          <a:p>
            <a:r>
              <a:rPr lang="en-US" sz="2000" b="1" dirty="0" smtClean="0"/>
              <a:t>Have an argument</a:t>
            </a:r>
          </a:p>
          <a:p>
            <a:r>
              <a:rPr lang="en-US" sz="2000" dirty="0" smtClean="0"/>
              <a:t>argue /argumentative. </a:t>
            </a:r>
          </a:p>
          <a:p>
            <a:r>
              <a:rPr lang="en-US" sz="2000" dirty="0" smtClean="0"/>
              <a:t>they’re </a:t>
            </a:r>
            <a:r>
              <a:rPr lang="en-US" sz="2000" dirty="0"/>
              <a:t>always </a:t>
            </a:r>
            <a:r>
              <a:rPr lang="en-US" sz="2000" dirty="0" smtClean="0"/>
              <a:t>arguing / they </a:t>
            </a:r>
            <a:r>
              <a:rPr lang="en-US" sz="2000" dirty="0"/>
              <a:t>never </a:t>
            </a:r>
            <a:r>
              <a:rPr lang="en-US" sz="2000" dirty="0" smtClean="0"/>
              <a:t>argue / they </a:t>
            </a:r>
            <a:r>
              <a:rPr lang="en-US" sz="2000" dirty="0"/>
              <a:t>argue a lot. </a:t>
            </a:r>
          </a:p>
          <a:p>
            <a:endParaRPr lang="en-US" sz="2000" dirty="0" smtClean="0"/>
          </a:p>
          <a:p>
            <a:r>
              <a:rPr lang="en-US" sz="2000" b="1" dirty="0" smtClean="0"/>
              <a:t>Present an argument</a:t>
            </a:r>
          </a:p>
          <a:p>
            <a:r>
              <a:rPr lang="en-US" sz="2000" dirty="0" smtClean="0"/>
              <a:t>argue / arguable / arguably</a:t>
            </a:r>
          </a:p>
          <a:p>
            <a:r>
              <a:rPr lang="en-US" sz="2000" dirty="0" smtClean="0"/>
              <a:t>he argues </a:t>
            </a:r>
            <a:r>
              <a:rPr lang="en-US" sz="2000" dirty="0"/>
              <a:t>that </a:t>
            </a:r>
            <a:r>
              <a:rPr lang="en-US" sz="2000" dirty="0" smtClean="0"/>
              <a:t>… / </a:t>
            </a:r>
            <a:r>
              <a:rPr lang="en-US" sz="2000" dirty="0"/>
              <a:t>he goes on to </a:t>
            </a:r>
            <a:r>
              <a:rPr lang="en-US" sz="2000" dirty="0" smtClean="0"/>
              <a:t>argue …/ it </a:t>
            </a:r>
            <a:r>
              <a:rPr lang="en-US" sz="2000" dirty="0"/>
              <a:t>is argued that..</a:t>
            </a:r>
            <a:r>
              <a:rPr lang="en-US" sz="2000" dirty="0" smtClean="0"/>
              <a:t>.</a:t>
            </a:r>
          </a:p>
          <a:p>
            <a:endParaRPr lang="en-US" sz="2000" dirty="0"/>
          </a:p>
          <a:p>
            <a:r>
              <a:rPr lang="en-US" sz="2000" dirty="0" smtClean="0">
                <a:solidFill>
                  <a:srgbClr val="0000FF"/>
                </a:solidFill>
              </a:rPr>
              <a:t>Notice the colligation – </a:t>
            </a:r>
            <a:r>
              <a:rPr lang="en-US" sz="2000" dirty="0" err="1" smtClean="0">
                <a:solidFill>
                  <a:srgbClr val="0000FF"/>
                </a:solidFill>
              </a:rPr>
              <a:t>cont</a:t>
            </a:r>
            <a:r>
              <a:rPr lang="en-US" sz="2000" dirty="0" smtClean="0">
                <a:solidFill>
                  <a:srgbClr val="0000FF"/>
                </a:solidFill>
              </a:rPr>
              <a:t> / passive </a:t>
            </a:r>
            <a:endParaRPr lang="en-US" sz="2000" dirty="0">
              <a:solidFill>
                <a:srgbClr val="0000FF"/>
              </a:solidFill>
            </a:endParaRPr>
          </a:p>
        </p:txBody>
      </p:sp>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3109708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77000" y="6116996"/>
            <a:ext cx="2438400" cy="512404"/>
          </a:xfrm>
          <a:prstGeom prst="rect">
            <a:avLst/>
          </a:prstGeom>
        </p:spPr>
      </p:pic>
      <p:sp>
        <p:nvSpPr>
          <p:cNvPr id="2" name="Rectangle 1"/>
          <p:cNvSpPr/>
          <p:nvPr/>
        </p:nvSpPr>
        <p:spPr>
          <a:xfrm>
            <a:off x="1905000" y="2348880"/>
            <a:ext cx="4572000" cy="2277547"/>
          </a:xfrm>
          <a:prstGeom prst="rect">
            <a:avLst/>
          </a:prstGeom>
        </p:spPr>
        <p:txBody>
          <a:bodyPr>
            <a:spAutoFit/>
          </a:bodyPr>
          <a:lstStyle/>
          <a:p>
            <a:r>
              <a:rPr lang="en-US" sz="2400" b="1" dirty="0" smtClean="0">
                <a:solidFill>
                  <a:srgbClr val="FF0000"/>
                </a:solidFill>
              </a:rPr>
              <a:t>Pragmatics / function</a:t>
            </a:r>
          </a:p>
          <a:p>
            <a:endParaRPr lang="en-US" dirty="0"/>
          </a:p>
          <a:p>
            <a:r>
              <a:rPr lang="en-US" sz="2000" b="1" dirty="0" smtClean="0"/>
              <a:t>Have an argument</a:t>
            </a:r>
          </a:p>
          <a:p>
            <a:r>
              <a:rPr lang="en-US" sz="2000" dirty="0" smtClean="0"/>
              <a:t>A</a:t>
            </a:r>
            <a:r>
              <a:rPr lang="en-US" sz="2000" dirty="0"/>
              <a:t>: They’re having an argument.</a:t>
            </a:r>
          </a:p>
          <a:p>
            <a:r>
              <a:rPr lang="en-US" sz="2000" dirty="0"/>
              <a:t>B: I’ll come back later. </a:t>
            </a:r>
            <a:endParaRPr lang="en-US" sz="2000" dirty="0" smtClean="0"/>
          </a:p>
          <a:p>
            <a:endParaRPr lang="en-US" sz="2000" dirty="0"/>
          </a:p>
          <a:p>
            <a:r>
              <a:rPr lang="en-US" sz="2000" dirty="0" smtClean="0">
                <a:solidFill>
                  <a:srgbClr val="0000FF"/>
                </a:solidFill>
              </a:rPr>
              <a:t>What other replies?</a:t>
            </a:r>
            <a:endParaRPr lang="en-US" sz="2000" dirty="0">
              <a:solidFill>
                <a:srgbClr val="0000FF"/>
              </a:solidFill>
            </a:endParaRPr>
          </a:p>
        </p:txBody>
      </p:sp>
    </p:spTree>
    <p:extLst>
      <p:ext uri="{BB962C8B-B14F-4D97-AF65-F5344CB8AC3E}">
        <p14:creationId xmlns:p14="http://schemas.microsoft.com/office/powerpoint/2010/main" val="2240545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97839"/>
            <a:ext cx="4572000" cy="3231654"/>
          </a:xfrm>
          <a:prstGeom prst="rect">
            <a:avLst/>
          </a:prstGeom>
        </p:spPr>
        <p:txBody>
          <a:bodyPr>
            <a:spAutoFit/>
          </a:bodyPr>
          <a:lstStyle/>
          <a:p>
            <a:r>
              <a:rPr lang="en-US" sz="2400" b="1" dirty="0" smtClean="0">
                <a:solidFill>
                  <a:srgbClr val="FF0000"/>
                </a:solidFill>
              </a:rPr>
              <a:t>Synonyms</a:t>
            </a:r>
          </a:p>
          <a:p>
            <a:endParaRPr lang="en-US" dirty="0" smtClean="0"/>
          </a:p>
          <a:p>
            <a:r>
              <a:rPr lang="en-US" b="1" dirty="0" smtClean="0"/>
              <a:t>Have an argument</a:t>
            </a:r>
          </a:p>
          <a:p>
            <a:r>
              <a:rPr lang="en-US" dirty="0" smtClean="0"/>
              <a:t>have a row (</a:t>
            </a:r>
            <a:r>
              <a:rPr lang="en-US" dirty="0" err="1" smtClean="0"/>
              <a:t>centre</a:t>
            </a:r>
            <a:r>
              <a:rPr lang="en-US" dirty="0" smtClean="0"/>
              <a:t> of a growing row)</a:t>
            </a:r>
          </a:p>
          <a:p>
            <a:r>
              <a:rPr lang="en-US" dirty="0" smtClean="0"/>
              <a:t>tear strips off each other</a:t>
            </a:r>
          </a:p>
          <a:p>
            <a:endParaRPr lang="en-US" dirty="0"/>
          </a:p>
          <a:p>
            <a:r>
              <a:rPr lang="en-US" b="1" dirty="0" smtClean="0"/>
              <a:t>present an argument</a:t>
            </a:r>
          </a:p>
          <a:p>
            <a:r>
              <a:rPr lang="en-US" dirty="0" smtClean="0"/>
              <a:t>put forward a theory</a:t>
            </a:r>
          </a:p>
          <a:p>
            <a:endParaRPr lang="en-US" dirty="0"/>
          </a:p>
          <a:p>
            <a:r>
              <a:rPr lang="en-US" dirty="0" smtClean="0">
                <a:solidFill>
                  <a:srgbClr val="0000FF"/>
                </a:solidFill>
              </a:rPr>
              <a:t>Why might you want to avoid asking “what’s another way of saying have an argument?”?</a:t>
            </a:r>
            <a:endParaRPr lang="en-US" dirty="0">
              <a:solidFill>
                <a:srgbClr val="0000FF"/>
              </a:solidFill>
            </a:endParaRPr>
          </a:p>
        </p:txBody>
      </p:sp>
      <p:pic>
        <p:nvPicPr>
          <p:cNvPr id="3" name="Picture 2"/>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3286081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solidFill>
                  <a:srgbClr val="FF0000"/>
                </a:solidFill>
              </a:rPr>
              <a:t>Explanations</a:t>
            </a:r>
            <a:endParaRPr lang="en-GB" sz="28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GB" sz="2200" b="1" dirty="0"/>
              <a:t>What does grasp mean?</a:t>
            </a:r>
            <a:endParaRPr lang="en-GB" sz="2200" dirty="0"/>
          </a:p>
          <a:p>
            <a:pPr marL="0" indent="0">
              <a:buNone/>
            </a:pPr>
            <a:r>
              <a:rPr lang="en-GB" sz="2200" dirty="0" smtClean="0"/>
              <a:t>A   It’s </a:t>
            </a:r>
            <a:r>
              <a:rPr lang="en-GB" sz="2200" dirty="0"/>
              <a:t>this: mimes grasping a bag</a:t>
            </a:r>
          </a:p>
          <a:p>
            <a:pPr marL="0" indent="0">
              <a:buNone/>
            </a:pPr>
            <a:r>
              <a:rPr lang="en-GB" sz="2200" dirty="0" smtClean="0"/>
              <a:t>B   Seize</a:t>
            </a:r>
            <a:r>
              <a:rPr lang="en-GB" sz="2200" dirty="0"/>
              <a:t>, clutch.</a:t>
            </a:r>
          </a:p>
          <a:p>
            <a:pPr marL="0" indent="0">
              <a:buNone/>
            </a:pPr>
            <a:r>
              <a:rPr lang="en-GB" sz="2200" dirty="0" smtClean="0"/>
              <a:t>C   If </a:t>
            </a:r>
            <a:r>
              <a:rPr lang="en-GB" sz="2200" dirty="0"/>
              <a:t>you grasp something you take it and hold it firmly. </a:t>
            </a:r>
          </a:p>
          <a:p>
            <a:pPr marL="0" indent="0">
              <a:buNone/>
            </a:pPr>
            <a:r>
              <a:rPr lang="en-GB" sz="2200" dirty="0" smtClean="0"/>
              <a:t>D   You </a:t>
            </a:r>
            <a:r>
              <a:rPr lang="en-GB" sz="2200" i="1" dirty="0"/>
              <a:t>grasp someone’s arm</a:t>
            </a:r>
            <a:r>
              <a:rPr lang="en-GB" sz="2200" dirty="0"/>
              <a:t>, or </a:t>
            </a:r>
            <a:r>
              <a:rPr lang="en-GB" sz="2200" i="1" dirty="0"/>
              <a:t>you grasp a rope</a:t>
            </a:r>
            <a:r>
              <a:rPr lang="en-GB" sz="2200" dirty="0"/>
              <a:t> or </a:t>
            </a:r>
            <a:r>
              <a:rPr lang="en-GB" sz="2200" i="1" dirty="0"/>
              <a:t>grasp a bag</a:t>
            </a:r>
            <a:r>
              <a:rPr lang="en-GB" sz="2200" dirty="0"/>
              <a:t> like this [demonstrate] tightly.</a:t>
            </a:r>
          </a:p>
          <a:p>
            <a:pPr marL="0" indent="0">
              <a:buNone/>
            </a:pPr>
            <a:r>
              <a:rPr lang="en-GB" sz="2200" dirty="0" smtClean="0"/>
              <a:t>E   Translates </a:t>
            </a:r>
            <a:r>
              <a:rPr lang="en-GB" sz="2200" dirty="0"/>
              <a:t>into students language</a:t>
            </a:r>
          </a:p>
          <a:p>
            <a:pPr marL="0" indent="0">
              <a:buNone/>
            </a:pPr>
            <a:r>
              <a:rPr lang="en-GB" sz="2200" dirty="0" smtClean="0"/>
              <a:t>F   </a:t>
            </a:r>
            <a:r>
              <a:rPr lang="en-GB" sz="2200" i="1" dirty="0" smtClean="0"/>
              <a:t>Grasp</a:t>
            </a:r>
            <a:r>
              <a:rPr lang="en-GB" sz="2200" dirty="0"/>
              <a:t>? What was the sentence? What did they say? </a:t>
            </a:r>
            <a:endParaRPr lang="en-GB" dirty="0"/>
          </a:p>
        </p:txBody>
      </p:sp>
    </p:spTree>
    <p:extLst>
      <p:ext uri="{BB962C8B-B14F-4D97-AF65-F5344CB8AC3E}">
        <p14:creationId xmlns:p14="http://schemas.microsoft.com/office/powerpoint/2010/main" val="468509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pPr marL="0" indent="0">
              <a:buNone/>
            </a:pPr>
            <a:r>
              <a:rPr lang="en-GB" b="1" dirty="0">
                <a:solidFill>
                  <a:srgbClr val="FF0000"/>
                </a:solidFill>
              </a:rPr>
              <a:t>The grammar is difficult to grasp. What does grasp mean?</a:t>
            </a:r>
            <a:endParaRPr lang="en-GB" dirty="0">
              <a:solidFill>
                <a:srgbClr val="FF0000"/>
              </a:solidFill>
            </a:endParaRPr>
          </a:p>
          <a:p>
            <a:pPr marL="0" indent="0">
              <a:buNone/>
            </a:pPr>
            <a:r>
              <a:rPr lang="en-GB" dirty="0" smtClean="0"/>
              <a:t>A   </a:t>
            </a:r>
            <a:r>
              <a:rPr lang="en-GB" i="1" dirty="0" smtClean="0"/>
              <a:t>grasp</a:t>
            </a:r>
            <a:r>
              <a:rPr lang="en-GB" dirty="0" smtClean="0"/>
              <a:t> </a:t>
            </a:r>
            <a:r>
              <a:rPr lang="en-GB" dirty="0"/>
              <a:t>means comprehend.</a:t>
            </a:r>
          </a:p>
          <a:p>
            <a:pPr marL="0" indent="0">
              <a:buNone/>
            </a:pPr>
            <a:r>
              <a:rPr lang="en-GB" dirty="0" smtClean="0"/>
              <a:t>B   Because </a:t>
            </a:r>
            <a:r>
              <a:rPr lang="en-GB" dirty="0"/>
              <a:t>the grammar is very complicated – there are lots of rules – </a:t>
            </a:r>
            <a:r>
              <a:rPr lang="en-GB" i="1" dirty="0"/>
              <a:t>it’s hard </a:t>
            </a:r>
            <a:r>
              <a:rPr lang="en-GB" i="1" dirty="0" smtClean="0"/>
              <a:t>to</a:t>
            </a:r>
          </a:p>
          <a:p>
            <a:pPr marL="0" indent="0">
              <a:buNone/>
            </a:pPr>
            <a:r>
              <a:rPr lang="en-GB" i="1" dirty="0" smtClean="0"/>
              <a:t>     grasp</a:t>
            </a:r>
            <a:r>
              <a:rPr lang="en-GB" dirty="0" smtClean="0"/>
              <a:t> </a:t>
            </a:r>
            <a:r>
              <a:rPr lang="en-GB" dirty="0"/>
              <a:t>– it’s difficult to understand. </a:t>
            </a:r>
          </a:p>
          <a:p>
            <a:pPr marL="0" indent="0">
              <a:buNone/>
            </a:pPr>
            <a:r>
              <a:rPr lang="en-GB" dirty="0" smtClean="0"/>
              <a:t>C   Translates </a:t>
            </a:r>
            <a:r>
              <a:rPr lang="en-GB" i="1" dirty="0" smtClean="0"/>
              <a:t>grasp</a:t>
            </a:r>
            <a:r>
              <a:rPr lang="en-GB" dirty="0" smtClean="0"/>
              <a:t> into </a:t>
            </a:r>
            <a:r>
              <a:rPr lang="en-GB" dirty="0"/>
              <a:t>students language</a:t>
            </a:r>
          </a:p>
          <a:p>
            <a:pPr marL="0" indent="0">
              <a:buNone/>
            </a:pPr>
            <a:r>
              <a:rPr lang="en-GB" dirty="0" smtClean="0"/>
              <a:t>D   it </a:t>
            </a:r>
            <a:r>
              <a:rPr lang="en-GB" dirty="0"/>
              <a:t>means it’s difficult to comprehend – to understand fully. So you often look back and realise you didn’t fully understand something. For example</a:t>
            </a:r>
            <a:r>
              <a:rPr lang="en-GB" dirty="0" smtClean="0"/>
              <a:t>:</a:t>
            </a:r>
          </a:p>
          <a:p>
            <a:pPr marL="0" indent="0">
              <a:buNone/>
            </a:pPr>
            <a:r>
              <a:rPr lang="en-GB" i="1" dirty="0"/>
              <a:t> </a:t>
            </a:r>
            <a:r>
              <a:rPr lang="en-GB" i="1" dirty="0" smtClean="0"/>
              <a:t>     I </a:t>
            </a:r>
            <a:r>
              <a:rPr lang="en-GB" i="1" dirty="0"/>
              <a:t>knew the changes were big, but I didn’t grasp how much they’d affect me.</a:t>
            </a:r>
            <a:endParaRPr lang="en-GB" dirty="0"/>
          </a:p>
          <a:p>
            <a:pPr marL="0" indent="0">
              <a:buNone/>
            </a:pPr>
            <a:r>
              <a:rPr lang="en-GB" i="1" dirty="0" smtClean="0"/>
              <a:t>      I </a:t>
            </a:r>
            <a:r>
              <a:rPr lang="en-GB" i="1" dirty="0"/>
              <a:t>didn’t grasp how serious the illness was</a:t>
            </a:r>
            <a:endParaRPr lang="en-GB" dirty="0"/>
          </a:p>
          <a:p>
            <a:pPr marL="0" indent="0">
              <a:buNone/>
            </a:pPr>
            <a:r>
              <a:rPr lang="en-GB" i="1" dirty="0" smtClean="0"/>
              <a:t>      I </a:t>
            </a:r>
            <a:r>
              <a:rPr lang="en-GB" i="1" dirty="0"/>
              <a:t>didn’t grasp the importance of planning.</a:t>
            </a:r>
            <a:endParaRPr lang="en-GB" dirty="0"/>
          </a:p>
          <a:p>
            <a:pPr marL="0" indent="0">
              <a:buNone/>
            </a:pPr>
            <a:r>
              <a:rPr lang="en-GB" i="1" dirty="0" smtClean="0"/>
              <a:t>      I </a:t>
            </a:r>
            <a:r>
              <a:rPr lang="en-GB" i="1" dirty="0"/>
              <a:t>didn’t grasp the significance of the decision at the time.</a:t>
            </a:r>
            <a:endParaRPr lang="en-GB" dirty="0"/>
          </a:p>
          <a:p>
            <a:pPr marL="0" indent="0">
              <a:buNone/>
            </a:pPr>
            <a:r>
              <a:rPr lang="en-GB" dirty="0" smtClean="0"/>
              <a:t>E</a:t>
            </a:r>
            <a:r>
              <a:rPr lang="en-GB" dirty="0"/>
              <a:t> </a:t>
            </a:r>
            <a:r>
              <a:rPr lang="en-GB" dirty="0" smtClean="0"/>
              <a:t>  It means XXX [translates] For </a:t>
            </a:r>
            <a:r>
              <a:rPr lang="en-GB" dirty="0"/>
              <a:t>example:</a:t>
            </a:r>
          </a:p>
          <a:p>
            <a:pPr marL="0" indent="0">
              <a:buNone/>
            </a:pPr>
            <a:r>
              <a:rPr lang="en-GB" i="1" dirty="0" smtClean="0"/>
              <a:t>      I </a:t>
            </a:r>
            <a:r>
              <a:rPr lang="en-GB" i="1" dirty="0"/>
              <a:t>knew the changes were big, but I didn’t grasp how much they’d affect me.</a:t>
            </a:r>
            <a:endParaRPr lang="en-GB" dirty="0"/>
          </a:p>
          <a:p>
            <a:pPr marL="0" indent="0">
              <a:buNone/>
            </a:pPr>
            <a:r>
              <a:rPr lang="en-GB" i="1" dirty="0" smtClean="0"/>
              <a:t>      I </a:t>
            </a:r>
            <a:r>
              <a:rPr lang="en-GB" i="1" dirty="0"/>
              <a:t>didn’t grasp how serious the illness was</a:t>
            </a:r>
            <a:endParaRPr lang="en-GB" dirty="0"/>
          </a:p>
          <a:p>
            <a:pPr marL="0" indent="0">
              <a:buNone/>
            </a:pPr>
            <a:r>
              <a:rPr lang="en-GB" i="1" dirty="0"/>
              <a:t> </a:t>
            </a:r>
            <a:r>
              <a:rPr lang="en-GB" i="1" dirty="0" smtClean="0"/>
              <a:t>     I </a:t>
            </a:r>
            <a:r>
              <a:rPr lang="en-GB" i="1" dirty="0"/>
              <a:t>didn’t grasp the significance of the decision at the time.</a:t>
            </a:r>
            <a:endParaRPr lang="en-GB" dirty="0"/>
          </a:p>
          <a:p>
            <a:pPr marL="0" indent="0">
              <a:buNone/>
            </a:pPr>
            <a:r>
              <a:rPr lang="en-GB" i="1" dirty="0" smtClean="0"/>
              <a:t>      I </a:t>
            </a:r>
            <a:r>
              <a:rPr lang="en-GB" i="1" dirty="0" err="1" smtClean="0"/>
              <a:t>dn’t</a:t>
            </a:r>
            <a:r>
              <a:rPr lang="en-GB" i="1" dirty="0" smtClean="0"/>
              <a:t> </a:t>
            </a:r>
            <a:r>
              <a:rPr lang="en-GB" i="1" dirty="0"/>
              <a:t>grasp the importance of planning.</a:t>
            </a:r>
            <a:endParaRPr lang="en-GB" dirty="0"/>
          </a:p>
        </p:txBody>
      </p:sp>
    </p:spTree>
    <p:extLst>
      <p:ext uri="{BB962C8B-B14F-4D97-AF65-F5344CB8AC3E}">
        <p14:creationId xmlns:p14="http://schemas.microsoft.com/office/powerpoint/2010/main" val="27303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How might you improve the way the meaning is conveyed?</a:t>
            </a:r>
            <a:endParaRPr lang="en-GB" sz="2800"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smtClean="0"/>
              <a:t>A    </a:t>
            </a:r>
            <a:r>
              <a:rPr lang="en-GB" b="1" dirty="0" err="1" smtClean="0"/>
              <a:t>a</a:t>
            </a:r>
            <a:r>
              <a:rPr lang="en-GB" dirty="0" smtClean="0"/>
              <a:t> </a:t>
            </a:r>
            <a:r>
              <a:rPr lang="en-GB" b="1" dirty="0"/>
              <a:t>whale</a:t>
            </a:r>
            <a:endParaRPr lang="en-GB" dirty="0"/>
          </a:p>
          <a:p>
            <a:pPr marL="0" indent="0">
              <a:buNone/>
            </a:pPr>
            <a:r>
              <a:rPr lang="en-GB" dirty="0" smtClean="0"/>
              <a:t>	“</a:t>
            </a:r>
            <a:r>
              <a:rPr lang="en-GB" dirty="0"/>
              <a:t>It’s like a big fish, like a big dolphin. It’s in the sea. It jumps out of the sea. </a:t>
            </a:r>
            <a:r>
              <a:rPr lang="en-GB" dirty="0" smtClean="0"/>
              <a:t>	You </a:t>
            </a:r>
            <a:r>
              <a:rPr lang="en-GB" dirty="0"/>
              <a:t>know Moby Dick, the book. Moby Dick was a whale. Very big. </a:t>
            </a:r>
            <a:r>
              <a:rPr lang="en-GB" dirty="0" err="1"/>
              <a:t>Woosh</a:t>
            </a:r>
            <a:r>
              <a:rPr lang="en-GB" dirty="0"/>
              <a:t>! </a:t>
            </a:r>
            <a:r>
              <a:rPr lang="en-GB" dirty="0" smtClean="0"/>
              <a:t>	</a:t>
            </a:r>
            <a:r>
              <a:rPr lang="en-GB" dirty="0" err="1" smtClean="0"/>
              <a:t>Woosh</a:t>
            </a:r>
            <a:r>
              <a:rPr lang="en-GB" dirty="0"/>
              <a:t>! [mimes water blowing out of their back].</a:t>
            </a:r>
          </a:p>
          <a:p>
            <a:pPr marL="0" indent="0">
              <a:buNone/>
            </a:pPr>
            <a:r>
              <a:rPr lang="en-GB" dirty="0" smtClean="0"/>
              <a:t>B     </a:t>
            </a:r>
            <a:r>
              <a:rPr lang="en-GB" b="1" dirty="0" smtClean="0"/>
              <a:t>do </a:t>
            </a:r>
            <a:r>
              <a:rPr lang="en-GB" b="1" dirty="0"/>
              <a:t>up</a:t>
            </a:r>
            <a:endParaRPr lang="en-GB" dirty="0"/>
          </a:p>
          <a:p>
            <a:pPr marL="0" indent="0">
              <a:buNone/>
            </a:pPr>
            <a:r>
              <a:rPr lang="en-GB" dirty="0"/>
              <a:t>	“it means refurbish”</a:t>
            </a:r>
          </a:p>
          <a:p>
            <a:pPr marL="0" indent="0">
              <a:buNone/>
            </a:pPr>
            <a:r>
              <a:rPr lang="en-GB" dirty="0" smtClean="0"/>
              <a:t>C     </a:t>
            </a:r>
            <a:r>
              <a:rPr lang="en-GB" b="1" dirty="0" smtClean="0"/>
              <a:t>rush</a:t>
            </a:r>
            <a:endParaRPr lang="en-GB" dirty="0"/>
          </a:p>
          <a:p>
            <a:pPr marL="0" indent="0">
              <a:buNone/>
            </a:pPr>
            <a:r>
              <a:rPr lang="en-GB" dirty="0" smtClean="0"/>
              <a:t>	“</a:t>
            </a:r>
            <a:r>
              <a:rPr lang="en-GB" dirty="0"/>
              <a:t>If you rush you run you do it quickly”. T acts out “rushing” by running to the </a:t>
            </a:r>
            <a:r>
              <a:rPr lang="en-GB" dirty="0" smtClean="0"/>
              <a:t>	door</a:t>
            </a:r>
            <a:r>
              <a:rPr lang="en-GB" dirty="0"/>
              <a:t>.</a:t>
            </a:r>
          </a:p>
          <a:p>
            <a:pPr marL="0" indent="0">
              <a:buNone/>
            </a:pPr>
            <a:r>
              <a:rPr lang="en-GB" dirty="0" smtClean="0"/>
              <a:t>D    </a:t>
            </a:r>
            <a:r>
              <a:rPr lang="en-GB" b="1" dirty="0" smtClean="0"/>
              <a:t>portion</a:t>
            </a:r>
            <a:endParaRPr lang="en-GB" dirty="0"/>
          </a:p>
          <a:p>
            <a:pPr marL="0" indent="0">
              <a:buNone/>
            </a:pPr>
            <a:r>
              <a:rPr lang="en-GB" dirty="0"/>
              <a:t>	“if you had a pizza and divided it into 4 – you have a portion for each </a:t>
            </a:r>
            <a:r>
              <a:rPr lang="en-GB" dirty="0" smtClean="0"/>
              <a:t>	person</a:t>
            </a:r>
            <a:r>
              <a:rPr lang="en-GB" dirty="0"/>
              <a:t>”</a:t>
            </a:r>
          </a:p>
          <a:p>
            <a:pPr marL="0" indent="0">
              <a:buNone/>
            </a:pPr>
            <a:r>
              <a:rPr lang="en-GB" dirty="0" smtClean="0"/>
              <a:t>E    </a:t>
            </a:r>
            <a:r>
              <a:rPr lang="en-GB" b="1" dirty="0" smtClean="0"/>
              <a:t>make</a:t>
            </a:r>
            <a:endParaRPr lang="en-GB" dirty="0"/>
          </a:p>
          <a:p>
            <a:pPr marL="0" indent="0">
              <a:buNone/>
            </a:pPr>
            <a:r>
              <a:rPr lang="en-GB" dirty="0"/>
              <a:t>	‘</a:t>
            </a:r>
            <a:r>
              <a:rPr lang="en-GB" dirty="0" err="1"/>
              <a:t>hacer</a:t>
            </a:r>
            <a:r>
              <a:rPr lang="en-GB" dirty="0"/>
              <a:t>’ in Spanish</a:t>
            </a:r>
          </a:p>
          <a:p>
            <a:pPr marL="0" indent="0">
              <a:buNone/>
            </a:pPr>
            <a:r>
              <a:rPr lang="en-GB" dirty="0" smtClean="0"/>
              <a:t>F    </a:t>
            </a:r>
            <a:r>
              <a:rPr lang="en-GB" b="1" dirty="0" smtClean="0"/>
              <a:t>He </a:t>
            </a:r>
            <a:r>
              <a:rPr lang="en-GB" b="1" dirty="0"/>
              <a:t>was screaming in agony</a:t>
            </a:r>
            <a:endParaRPr lang="en-GB" dirty="0"/>
          </a:p>
          <a:p>
            <a:pPr marL="0" indent="0">
              <a:buNone/>
            </a:pPr>
            <a:r>
              <a:rPr lang="en-GB" b="1" dirty="0"/>
              <a:t>	“</a:t>
            </a:r>
            <a:r>
              <a:rPr lang="en-GB" dirty="0"/>
              <a:t>He was crying loudly because it hurt a lot”.</a:t>
            </a:r>
          </a:p>
          <a:p>
            <a:endParaRPr lang="en-GB" dirty="0"/>
          </a:p>
        </p:txBody>
      </p:sp>
    </p:spTree>
    <p:extLst>
      <p:ext uri="{BB962C8B-B14F-4D97-AF65-F5344CB8AC3E}">
        <p14:creationId xmlns:p14="http://schemas.microsoft.com/office/powerpoint/2010/main" val="3771308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27584" y="2492896"/>
            <a:ext cx="7859216" cy="3633267"/>
          </a:xfrm>
        </p:spPr>
        <p:txBody>
          <a:bodyPr>
            <a:normAutofit/>
          </a:bodyPr>
          <a:lstStyle/>
          <a:p>
            <a:pPr marL="0" indent="0">
              <a:buNone/>
            </a:pPr>
            <a:r>
              <a:rPr lang="en-GB" sz="2400" dirty="0" smtClean="0">
                <a:solidFill>
                  <a:srgbClr val="0000FF"/>
                </a:solidFill>
              </a:rPr>
              <a:t>Think of examples of the words / phrase. </a:t>
            </a:r>
          </a:p>
          <a:p>
            <a:pPr marL="0" indent="0">
              <a:buNone/>
            </a:pPr>
            <a:r>
              <a:rPr lang="en-GB" sz="2400" dirty="0" smtClean="0">
                <a:solidFill>
                  <a:srgbClr val="0000FF"/>
                </a:solidFill>
              </a:rPr>
              <a:t>When would you say it? Why? Who to?</a:t>
            </a:r>
            <a:endParaRPr lang="en-GB" sz="2400" dirty="0">
              <a:solidFill>
                <a:srgbClr val="0000FF"/>
              </a:solidFill>
            </a:endParaRPr>
          </a:p>
        </p:txBody>
      </p:sp>
    </p:spTree>
    <p:extLst>
      <p:ext uri="{BB962C8B-B14F-4D97-AF65-F5344CB8AC3E}">
        <p14:creationId xmlns:p14="http://schemas.microsoft.com/office/powerpoint/2010/main" val="3691084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1403648" y="1628800"/>
            <a:ext cx="5976664" cy="2677656"/>
          </a:xfrm>
          <a:prstGeom prst="rect">
            <a:avLst/>
          </a:prstGeom>
          <a:noFill/>
        </p:spPr>
        <p:txBody>
          <a:bodyPr wrap="square" rtlCol="0">
            <a:spAutoFit/>
          </a:bodyPr>
          <a:lstStyle/>
          <a:p>
            <a:r>
              <a:rPr lang="en-US" sz="2400" b="1" dirty="0" smtClean="0">
                <a:solidFill>
                  <a:srgbClr val="FF0000"/>
                </a:solidFill>
              </a:rPr>
              <a:t>Part 4: A lexical view of grammar</a:t>
            </a:r>
            <a:endParaRPr lang="en-US" sz="2000" dirty="0" smtClean="0"/>
          </a:p>
          <a:p>
            <a:endParaRPr lang="en-US" sz="2000" b="1" dirty="0">
              <a:solidFill>
                <a:srgbClr val="FF0000"/>
              </a:solidFill>
            </a:endParaRPr>
          </a:p>
          <a:p>
            <a:r>
              <a:rPr lang="en-US" sz="2000" dirty="0" smtClean="0">
                <a:solidFill>
                  <a:srgbClr val="000000"/>
                </a:solidFill>
              </a:rPr>
              <a:t>Normal grammar patterns </a:t>
            </a:r>
          </a:p>
          <a:p>
            <a:r>
              <a:rPr lang="en-US" sz="2000" dirty="0" smtClean="0">
                <a:solidFill>
                  <a:srgbClr val="000000"/>
                </a:solidFill>
              </a:rPr>
              <a:t>Shifting from tense grammar - more grammar not less! </a:t>
            </a:r>
          </a:p>
          <a:p>
            <a:r>
              <a:rPr lang="en-US" sz="2000" dirty="0">
                <a:solidFill>
                  <a:srgbClr val="000000"/>
                </a:solidFill>
              </a:rPr>
              <a:t>Chunks and working with frequent </a:t>
            </a:r>
            <a:r>
              <a:rPr lang="en-US" sz="2000" dirty="0" smtClean="0">
                <a:solidFill>
                  <a:srgbClr val="000000"/>
                </a:solidFill>
              </a:rPr>
              <a:t>words</a:t>
            </a:r>
          </a:p>
          <a:p>
            <a:r>
              <a:rPr lang="en-US" sz="2000" dirty="0" smtClean="0">
                <a:solidFill>
                  <a:srgbClr val="000000"/>
                </a:solidFill>
              </a:rPr>
              <a:t>Discourse – vertical and horizontal development</a:t>
            </a:r>
            <a:endParaRPr lang="en-US" sz="2000" dirty="0">
              <a:solidFill>
                <a:srgbClr val="000000"/>
              </a:solidFill>
            </a:endParaRPr>
          </a:p>
          <a:p>
            <a:r>
              <a:rPr lang="en-US" sz="2000" dirty="0" smtClean="0">
                <a:solidFill>
                  <a:srgbClr val="000000"/>
                </a:solidFill>
              </a:rPr>
              <a:t>Grammar terms</a:t>
            </a:r>
          </a:p>
          <a:p>
            <a:endParaRPr lang="en-US" sz="2400" dirty="0">
              <a:solidFill>
                <a:srgbClr val="000000"/>
              </a:solidFill>
            </a:endParaRPr>
          </a:p>
        </p:txBody>
      </p:sp>
    </p:spTree>
    <p:extLst>
      <p:ext uri="{BB962C8B-B14F-4D97-AF65-F5344CB8AC3E}">
        <p14:creationId xmlns:p14="http://schemas.microsoft.com/office/powerpoint/2010/main" val="1396647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828755" y="997088"/>
            <a:ext cx="6624736" cy="5632312"/>
          </a:xfrm>
          <a:prstGeom prst="rect">
            <a:avLst/>
          </a:prstGeom>
          <a:noFill/>
        </p:spPr>
        <p:txBody>
          <a:bodyPr wrap="square" rtlCol="0">
            <a:spAutoFit/>
          </a:bodyPr>
          <a:lstStyle/>
          <a:p>
            <a:r>
              <a:rPr lang="en-GB" dirty="0"/>
              <a:t>- No this is not a bank this is the Bolshoi Theatre</a:t>
            </a:r>
            <a:r>
              <a:rPr lang="en-GB" dirty="0" smtClean="0"/>
              <a:t>.</a:t>
            </a:r>
          </a:p>
          <a:p>
            <a:r>
              <a:rPr lang="en-GB" dirty="0" smtClean="0">
                <a:solidFill>
                  <a:srgbClr val="0000FF"/>
                </a:solidFill>
              </a:rPr>
              <a:t>Is there a bank near here?</a:t>
            </a:r>
            <a:endParaRPr lang="en-GB" dirty="0">
              <a:solidFill>
                <a:srgbClr val="0000FF"/>
              </a:solidFill>
            </a:endParaRPr>
          </a:p>
          <a:p>
            <a:r>
              <a:rPr lang="en-GB" dirty="0"/>
              <a:t>- I bark, you bark, he </a:t>
            </a:r>
            <a:r>
              <a:rPr lang="en-GB" dirty="0" smtClean="0"/>
              <a:t>barks</a:t>
            </a:r>
          </a:p>
          <a:p>
            <a:r>
              <a:rPr lang="en-GB" dirty="0" smtClean="0">
                <a:solidFill>
                  <a:srgbClr val="0000FF"/>
                </a:solidFill>
              </a:rPr>
              <a:t>There was a dog barking outside all night.</a:t>
            </a:r>
          </a:p>
          <a:p>
            <a:r>
              <a:rPr lang="en-GB" dirty="0" smtClean="0">
                <a:solidFill>
                  <a:srgbClr val="0000FF"/>
                </a:solidFill>
              </a:rPr>
              <a:t>I wish someone would stop that dog barking.</a:t>
            </a:r>
          </a:p>
          <a:p>
            <a:r>
              <a:rPr lang="en-GB" dirty="0" smtClean="0"/>
              <a:t>- </a:t>
            </a:r>
            <a:r>
              <a:rPr lang="en-GB" dirty="0"/>
              <a:t>You’re not going to go to Norway</a:t>
            </a:r>
            <a:r>
              <a:rPr lang="en-GB" dirty="0" smtClean="0"/>
              <a:t>.</a:t>
            </a:r>
          </a:p>
          <a:p>
            <a:r>
              <a:rPr lang="en-GB" dirty="0" smtClean="0">
                <a:solidFill>
                  <a:srgbClr val="0000FF"/>
                </a:solidFill>
              </a:rPr>
              <a:t>I’m not going (to go) in the end. I couldn’t get a visa.</a:t>
            </a:r>
            <a:endParaRPr lang="en-GB" dirty="0">
              <a:solidFill>
                <a:srgbClr val="0000FF"/>
              </a:solidFill>
            </a:endParaRPr>
          </a:p>
          <a:p>
            <a:r>
              <a:rPr lang="en-GB" dirty="0"/>
              <a:t>- Venus Williams is taller than </a:t>
            </a:r>
            <a:r>
              <a:rPr lang="en-GB" dirty="0" err="1"/>
              <a:t>Messi</a:t>
            </a:r>
            <a:r>
              <a:rPr lang="en-GB" dirty="0" smtClean="0"/>
              <a:t>.</a:t>
            </a:r>
          </a:p>
          <a:p>
            <a:r>
              <a:rPr lang="en-GB" dirty="0" smtClean="0">
                <a:solidFill>
                  <a:srgbClr val="0000FF"/>
                </a:solidFill>
              </a:rPr>
              <a:t>The situation here is better than before.</a:t>
            </a:r>
            <a:endParaRPr lang="en-GB" dirty="0">
              <a:solidFill>
                <a:srgbClr val="0000FF"/>
              </a:solidFill>
            </a:endParaRPr>
          </a:p>
          <a:p>
            <a:r>
              <a:rPr lang="en-GB" dirty="0"/>
              <a:t>- Are you waving</a:t>
            </a:r>
            <a:r>
              <a:rPr lang="en-GB" dirty="0" smtClean="0"/>
              <a:t>?</a:t>
            </a:r>
          </a:p>
          <a:p>
            <a:r>
              <a:rPr lang="en-GB" dirty="0" smtClean="0">
                <a:solidFill>
                  <a:srgbClr val="0000FF"/>
                </a:solidFill>
              </a:rPr>
              <a:t>Are you coming?</a:t>
            </a:r>
          </a:p>
          <a:p>
            <a:r>
              <a:rPr lang="en-GB" dirty="0" smtClean="0">
                <a:solidFill>
                  <a:srgbClr val="0000FF"/>
                </a:solidFill>
              </a:rPr>
              <a:t>Are you listening to this?</a:t>
            </a:r>
            <a:endParaRPr lang="en-GB" dirty="0">
              <a:solidFill>
                <a:srgbClr val="0000FF"/>
              </a:solidFill>
            </a:endParaRPr>
          </a:p>
          <a:p>
            <a:r>
              <a:rPr lang="en-GB" dirty="0"/>
              <a:t>- I’ve only got one back</a:t>
            </a:r>
            <a:r>
              <a:rPr lang="en-GB" dirty="0" smtClean="0"/>
              <a:t>.</a:t>
            </a:r>
          </a:p>
          <a:p>
            <a:r>
              <a:rPr lang="en-GB" dirty="0" smtClean="0">
                <a:solidFill>
                  <a:srgbClr val="0000FF"/>
                </a:solidFill>
              </a:rPr>
              <a:t>I’ve done something to my back. / My back hurts</a:t>
            </a:r>
            <a:endParaRPr lang="en-GB" dirty="0">
              <a:solidFill>
                <a:srgbClr val="0000FF"/>
              </a:solidFill>
            </a:endParaRPr>
          </a:p>
          <a:p>
            <a:r>
              <a:rPr lang="en-GB" dirty="0"/>
              <a:t>- There’s a fat man sitting on a blanket playing the guitar</a:t>
            </a:r>
            <a:r>
              <a:rPr lang="en-GB" dirty="0" smtClean="0"/>
              <a:t>.</a:t>
            </a:r>
          </a:p>
          <a:p>
            <a:r>
              <a:rPr lang="en-GB" dirty="0" smtClean="0">
                <a:solidFill>
                  <a:srgbClr val="0000FF"/>
                </a:solidFill>
              </a:rPr>
              <a:t>What do think of it?</a:t>
            </a:r>
          </a:p>
          <a:p>
            <a:r>
              <a:rPr lang="en-GB" dirty="0" smtClean="0">
                <a:solidFill>
                  <a:srgbClr val="0000FF"/>
                </a:solidFill>
              </a:rPr>
              <a:t>&gt; It’s nice. </a:t>
            </a:r>
            <a:endParaRPr lang="en-GB" dirty="0">
              <a:solidFill>
                <a:srgbClr val="0000FF"/>
              </a:solidFill>
            </a:endParaRPr>
          </a:p>
          <a:p>
            <a:r>
              <a:rPr lang="en-GB" dirty="0"/>
              <a:t>- What is the Tour de France</a:t>
            </a:r>
            <a:r>
              <a:rPr lang="en-GB" dirty="0" smtClean="0"/>
              <a:t>?</a:t>
            </a:r>
          </a:p>
          <a:p>
            <a:r>
              <a:rPr lang="en-GB" dirty="0" smtClean="0">
                <a:solidFill>
                  <a:srgbClr val="0000FF"/>
                </a:solidFill>
              </a:rPr>
              <a:t>Have you been watching the Tour?</a:t>
            </a:r>
          </a:p>
          <a:p>
            <a:r>
              <a:rPr lang="en-GB" dirty="0" smtClean="0">
                <a:solidFill>
                  <a:srgbClr val="0000FF"/>
                </a:solidFill>
              </a:rPr>
              <a:t>Who do you think is going to win the Tour?</a:t>
            </a:r>
            <a:endParaRPr lang="en-GB" dirty="0">
              <a:solidFill>
                <a:srgbClr val="0000FF"/>
              </a:solidFill>
            </a:endParaRPr>
          </a:p>
        </p:txBody>
      </p:sp>
      <p:sp>
        <p:nvSpPr>
          <p:cNvPr id="4" name="TextBox 3"/>
          <p:cNvSpPr txBox="1"/>
          <p:nvPr/>
        </p:nvSpPr>
        <p:spPr>
          <a:xfrm>
            <a:off x="828755" y="332656"/>
            <a:ext cx="6335533" cy="369332"/>
          </a:xfrm>
          <a:prstGeom prst="rect">
            <a:avLst/>
          </a:prstGeom>
          <a:noFill/>
        </p:spPr>
        <p:txBody>
          <a:bodyPr wrap="square" rtlCol="0">
            <a:spAutoFit/>
          </a:bodyPr>
          <a:lstStyle/>
          <a:p>
            <a:r>
              <a:rPr lang="en-US" b="1" dirty="0" smtClean="0"/>
              <a:t>Normal grammar just better examples!!</a:t>
            </a:r>
            <a:endParaRPr lang="en-US" b="1" dirty="0"/>
          </a:p>
        </p:txBody>
      </p:sp>
    </p:spTree>
    <p:extLst>
      <p:ext uri="{BB962C8B-B14F-4D97-AF65-F5344CB8AC3E}">
        <p14:creationId xmlns:p14="http://schemas.microsoft.com/office/powerpoint/2010/main" val="144277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204864"/>
            <a:ext cx="7488832" cy="3477875"/>
          </a:xfrm>
          <a:prstGeom prst="rect">
            <a:avLst/>
          </a:prstGeom>
          <a:noFill/>
        </p:spPr>
        <p:txBody>
          <a:bodyPr wrap="square" rtlCol="0">
            <a:spAutoFit/>
          </a:bodyPr>
          <a:lstStyle/>
          <a:p>
            <a:pPr marL="342900" indent="-342900">
              <a:buFont typeface="Arial"/>
              <a:buChar char="•"/>
            </a:pPr>
            <a:r>
              <a:rPr lang="en-US" sz="2200" dirty="0"/>
              <a:t>hear / see the item</a:t>
            </a:r>
          </a:p>
          <a:p>
            <a:pPr marL="342900" indent="-342900">
              <a:buFont typeface="Arial"/>
              <a:buChar char="•"/>
            </a:pPr>
            <a:r>
              <a:rPr lang="en-US" sz="2200" dirty="0"/>
              <a:t>understand the meaning of the item they are trying to learn</a:t>
            </a:r>
          </a:p>
          <a:p>
            <a:pPr marL="342900" indent="-342900">
              <a:buFont typeface="Arial"/>
              <a:buChar char="•"/>
            </a:pPr>
            <a:r>
              <a:rPr lang="en-US" sz="2200" dirty="0"/>
              <a:t>approximate the sounds of the item</a:t>
            </a:r>
          </a:p>
          <a:p>
            <a:pPr marL="342900" indent="-342900">
              <a:buFont typeface="Arial"/>
              <a:buChar char="•"/>
            </a:pPr>
            <a:r>
              <a:rPr lang="en-US" sz="2200" dirty="0"/>
              <a:t>pay attention to the item and notice its features</a:t>
            </a:r>
          </a:p>
          <a:p>
            <a:pPr marL="342900" indent="-342900">
              <a:buFont typeface="Arial"/>
              <a:buChar char="•"/>
            </a:pPr>
            <a:r>
              <a:rPr lang="en-US" sz="2200" dirty="0"/>
              <a:t>do something with the item - use it in some way</a:t>
            </a:r>
          </a:p>
          <a:p>
            <a:pPr marL="342900" indent="-342900">
              <a:buFont typeface="Arial"/>
              <a:buChar char="•"/>
            </a:pPr>
            <a:r>
              <a:rPr lang="en-US" sz="2200" dirty="0"/>
              <a:t>repeat these steps over time when encountering the item again in other </a:t>
            </a:r>
            <a:r>
              <a:rPr lang="en-US" sz="2200" dirty="0" smtClean="0"/>
              <a:t>contexts</a:t>
            </a:r>
          </a:p>
          <a:p>
            <a:pPr marL="342900" indent="-342900">
              <a:buFont typeface="Arial"/>
              <a:buChar char="•"/>
            </a:pPr>
            <a:endParaRPr lang="en-US" sz="2200" dirty="0"/>
          </a:p>
          <a:p>
            <a:r>
              <a:rPr lang="en-US" sz="2200" dirty="0">
                <a:solidFill>
                  <a:srgbClr val="0000FF"/>
                </a:solidFill>
              </a:rPr>
              <a:t>Think about your last </a:t>
            </a:r>
            <a:r>
              <a:rPr lang="en-US" sz="2200" dirty="0" smtClean="0">
                <a:solidFill>
                  <a:srgbClr val="0000FF"/>
                </a:solidFill>
              </a:rPr>
              <a:t>lesson. What did you teach what steps did you follow? What did you do?</a:t>
            </a:r>
            <a:endParaRPr lang="en-US" sz="2200" dirty="0"/>
          </a:p>
        </p:txBody>
      </p:sp>
      <p:pic>
        <p:nvPicPr>
          <p:cNvPr id="3" name="Picture 2"/>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683568" y="1124744"/>
            <a:ext cx="4536504" cy="461665"/>
          </a:xfrm>
          <a:prstGeom prst="rect">
            <a:avLst/>
          </a:prstGeom>
          <a:noFill/>
        </p:spPr>
        <p:txBody>
          <a:bodyPr wrap="square" rtlCol="0">
            <a:spAutoFit/>
          </a:bodyPr>
          <a:lstStyle/>
          <a:p>
            <a:r>
              <a:rPr lang="en-US" sz="2400" b="1" dirty="0" smtClean="0"/>
              <a:t>HOW we learn</a:t>
            </a:r>
            <a:endParaRPr lang="en-US" sz="2400" b="1" dirty="0"/>
          </a:p>
        </p:txBody>
      </p:sp>
    </p:spTree>
    <p:extLst>
      <p:ext uri="{BB962C8B-B14F-4D97-AF65-F5344CB8AC3E}">
        <p14:creationId xmlns:p14="http://schemas.microsoft.com/office/powerpoint/2010/main" val="29351775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52600" y="1797040"/>
            <a:ext cx="6059760" cy="3170099"/>
          </a:xfrm>
          <a:prstGeom prst="rect">
            <a:avLst/>
          </a:prstGeom>
          <a:noFill/>
        </p:spPr>
        <p:txBody>
          <a:bodyPr wrap="square" rtlCol="0">
            <a:spAutoFit/>
          </a:bodyPr>
          <a:lstStyle/>
          <a:p>
            <a:r>
              <a:rPr lang="en-US" sz="2000" b="1" dirty="0" smtClean="0"/>
              <a:t>What does grammar mean?! What are we teaching?</a:t>
            </a:r>
          </a:p>
          <a:p>
            <a:endParaRPr lang="en-US" dirty="0"/>
          </a:p>
          <a:p>
            <a:r>
              <a:rPr lang="en-US" dirty="0" smtClean="0"/>
              <a:t>Past tense</a:t>
            </a:r>
          </a:p>
          <a:p>
            <a:r>
              <a:rPr lang="en-US" dirty="0" smtClean="0"/>
              <a:t>Continuous forms</a:t>
            </a:r>
          </a:p>
          <a:p>
            <a:r>
              <a:rPr lang="en-US" dirty="0" smtClean="0"/>
              <a:t>Perfect forms</a:t>
            </a:r>
          </a:p>
          <a:p>
            <a:r>
              <a:rPr lang="en-US" dirty="0" smtClean="0"/>
              <a:t>Yes, I do / No, I don’t</a:t>
            </a:r>
          </a:p>
          <a:p>
            <a:r>
              <a:rPr lang="en-US" dirty="0" smtClean="0"/>
              <a:t>Countable / uncountable</a:t>
            </a:r>
          </a:p>
          <a:p>
            <a:endParaRPr lang="en-US" dirty="0"/>
          </a:p>
          <a:p>
            <a:r>
              <a:rPr lang="en-US" dirty="0" smtClean="0">
                <a:solidFill>
                  <a:srgbClr val="0000FF"/>
                </a:solidFill>
              </a:rPr>
              <a:t>How much time on noun phrases? On patterns and discourse?</a:t>
            </a:r>
          </a:p>
          <a:p>
            <a:endParaRPr lang="en-US" dirty="0" smtClean="0"/>
          </a:p>
          <a:p>
            <a:endParaRPr lang="en-US" dirty="0" smtClean="0"/>
          </a:p>
        </p:txBody>
      </p:sp>
    </p:spTree>
    <p:extLst>
      <p:ext uri="{BB962C8B-B14F-4D97-AF65-F5344CB8AC3E}">
        <p14:creationId xmlns:p14="http://schemas.microsoft.com/office/powerpoint/2010/main" val="27071114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556792"/>
            <a:ext cx="5688632" cy="1969770"/>
          </a:xfrm>
          <a:prstGeom prst="rect">
            <a:avLst/>
          </a:prstGeom>
          <a:noFill/>
        </p:spPr>
        <p:txBody>
          <a:bodyPr wrap="square" rtlCol="0">
            <a:spAutoFit/>
          </a:bodyPr>
          <a:lstStyle/>
          <a:p>
            <a:r>
              <a:rPr lang="en-US" sz="2400" b="1" dirty="0" smtClean="0">
                <a:solidFill>
                  <a:srgbClr val="FF0000"/>
                </a:solidFill>
              </a:rPr>
              <a:t>Chunks</a:t>
            </a:r>
          </a:p>
          <a:p>
            <a:endParaRPr lang="en-US" dirty="0"/>
          </a:p>
          <a:p>
            <a:r>
              <a:rPr lang="en-US" sz="2000" b="1" dirty="0" smtClean="0"/>
              <a:t>Have you been to Paris?</a:t>
            </a:r>
          </a:p>
          <a:p>
            <a:endParaRPr lang="en-US" sz="2000" dirty="0"/>
          </a:p>
          <a:p>
            <a:r>
              <a:rPr lang="en-US" sz="2000" dirty="0" smtClean="0">
                <a:solidFill>
                  <a:srgbClr val="0000FF"/>
                </a:solidFill>
              </a:rPr>
              <a:t>Is this an example of present perfect or Have you been to + place?</a:t>
            </a:r>
            <a:endParaRPr lang="en-US" sz="2000" dirty="0">
              <a:solidFill>
                <a:srgbClr val="0000FF"/>
              </a:solidFill>
            </a:endParaRPr>
          </a:p>
        </p:txBody>
      </p:sp>
    </p:spTree>
    <p:extLst>
      <p:ext uri="{BB962C8B-B14F-4D97-AF65-F5344CB8AC3E}">
        <p14:creationId xmlns:p14="http://schemas.microsoft.com/office/powerpoint/2010/main" val="2115178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b="1" dirty="0"/>
              <a:t>Examples and highlighting patterns.</a:t>
            </a:r>
            <a:r>
              <a:rPr lang="en-GB" sz="2400" dirty="0"/>
              <a:t/>
            </a:r>
            <a:br>
              <a:rPr lang="en-GB" sz="2400" dirty="0"/>
            </a:br>
            <a:endParaRPr lang="en-GB" sz="2400" dirty="0"/>
          </a:p>
        </p:txBody>
      </p:sp>
      <p:sp>
        <p:nvSpPr>
          <p:cNvPr id="3" name="Content Placeholder 2"/>
          <p:cNvSpPr>
            <a:spLocks noGrp="1"/>
          </p:cNvSpPr>
          <p:nvPr>
            <p:ph idx="1"/>
          </p:nvPr>
        </p:nvSpPr>
        <p:spPr/>
        <p:txBody>
          <a:bodyPr>
            <a:normAutofit fontScale="92500" lnSpcReduction="10000"/>
          </a:bodyPr>
          <a:lstStyle/>
          <a:p>
            <a:pPr marL="0" indent="0">
              <a:buNone/>
            </a:pPr>
            <a:r>
              <a:rPr lang="en-GB" sz="2400" dirty="0"/>
              <a:t> </a:t>
            </a:r>
            <a:endParaRPr lang="en-GB" sz="2200" dirty="0"/>
          </a:p>
          <a:p>
            <a:pPr marL="0" indent="0">
              <a:buNone/>
            </a:pPr>
            <a:r>
              <a:rPr lang="en-GB" sz="2200" dirty="0"/>
              <a:t>We often can help students speak more fluently by showing ‘chunks’ of language or patterns in sentences. Tenses are a kind of pattern but there are many more around words or that ‘frame’ sentences. For example</a:t>
            </a:r>
            <a:r>
              <a:rPr lang="en-GB" sz="2200" dirty="0" smtClean="0"/>
              <a:t>:</a:t>
            </a:r>
          </a:p>
          <a:p>
            <a:pPr marL="0" indent="0">
              <a:buNone/>
            </a:pPr>
            <a:endParaRPr lang="en-GB" sz="2200" dirty="0"/>
          </a:p>
          <a:p>
            <a:pPr marL="0" indent="0">
              <a:buNone/>
            </a:pPr>
            <a:r>
              <a:rPr lang="en-GB" sz="2200" b="1" dirty="0"/>
              <a:t>Sorry. I’m</a:t>
            </a:r>
            <a:r>
              <a:rPr lang="en-GB" sz="2200" b="1" dirty="0">
                <a:solidFill>
                  <a:srgbClr val="FF0000"/>
                </a:solidFill>
              </a:rPr>
              <a:t> in a rush</a:t>
            </a:r>
            <a:r>
              <a:rPr lang="en-GB" sz="2200" b="1" dirty="0"/>
              <a:t>. 			</a:t>
            </a:r>
            <a:r>
              <a:rPr lang="en-GB" sz="2200" b="1" dirty="0" smtClean="0"/>
              <a:t>  </a:t>
            </a:r>
          </a:p>
          <a:p>
            <a:pPr marL="0" indent="0">
              <a:buNone/>
            </a:pPr>
            <a:r>
              <a:rPr lang="en-GB" sz="2200" b="1" dirty="0" smtClean="0">
                <a:solidFill>
                  <a:srgbClr val="FF0000"/>
                </a:solidFill>
              </a:rPr>
              <a:t>Do </a:t>
            </a:r>
            <a:r>
              <a:rPr lang="en-GB" sz="2200" b="1" dirty="0">
                <a:solidFill>
                  <a:srgbClr val="FF0000"/>
                </a:solidFill>
              </a:rPr>
              <a:t>you fancy </a:t>
            </a:r>
            <a:r>
              <a:rPr lang="en-GB" sz="2200" b="1" dirty="0" smtClean="0">
                <a:solidFill>
                  <a:srgbClr val="FF0000"/>
                </a:solidFill>
              </a:rPr>
              <a:t>	</a:t>
            </a:r>
            <a:r>
              <a:rPr lang="en-GB" sz="2200" dirty="0" smtClean="0"/>
              <a:t>a </a:t>
            </a:r>
            <a:r>
              <a:rPr lang="en-GB" sz="2200" dirty="0"/>
              <a:t>coffee			 </a:t>
            </a:r>
            <a:r>
              <a:rPr lang="en-GB" sz="2200" dirty="0" smtClean="0"/>
              <a:t> </a:t>
            </a:r>
          </a:p>
          <a:p>
            <a:pPr marL="0" indent="0">
              <a:buNone/>
            </a:pPr>
            <a:r>
              <a:rPr lang="en-GB" sz="2200" dirty="0"/>
              <a:t>		</a:t>
            </a:r>
            <a:r>
              <a:rPr lang="en-GB" sz="2200" dirty="0" smtClean="0"/>
              <a:t> 		a </a:t>
            </a:r>
            <a:r>
              <a:rPr lang="en-GB" sz="2200" dirty="0"/>
              <a:t>cigarette?</a:t>
            </a:r>
          </a:p>
          <a:p>
            <a:pPr marL="0" indent="0">
              <a:buNone/>
            </a:pPr>
            <a:r>
              <a:rPr lang="en-GB" sz="2200" b="1" dirty="0"/>
              <a:t>		</a:t>
            </a:r>
            <a:r>
              <a:rPr lang="en-GB" sz="2200" b="1" dirty="0" smtClean="0"/>
              <a:t>		</a:t>
            </a:r>
            <a:r>
              <a:rPr lang="en-GB" sz="2200" dirty="0" smtClean="0"/>
              <a:t>doing </a:t>
            </a:r>
            <a:r>
              <a:rPr lang="en-GB" sz="2200" dirty="0"/>
              <a:t>something later?</a:t>
            </a:r>
          </a:p>
          <a:p>
            <a:pPr marL="0" indent="0">
              <a:buNone/>
            </a:pPr>
            <a:r>
              <a:rPr lang="en-GB" sz="2200" dirty="0"/>
              <a:t>		</a:t>
            </a:r>
            <a:r>
              <a:rPr lang="en-GB" sz="2200" dirty="0" smtClean="0"/>
              <a:t>		going </a:t>
            </a:r>
            <a:r>
              <a:rPr lang="en-GB" sz="2200" dirty="0"/>
              <a:t>out for lunch?</a:t>
            </a:r>
          </a:p>
          <a:p>
            <a:pPr marL="0" indent="0">
              <a:buNone/>
            </a:pPr>
            <a:r>
              <a:rPr lang="en-GB" sz="2200" dirty="0"/>
              <a:t> </a:t>
            </a:r>
          </a:p>
          <a:p>
            <a:pPr marL="0" indent="0">
              <a:buNone/>
            </a:pPr>
            <a:r>
              <a:rPr lang="en-GB" sz="2200" b="1" dirty="0">
                <a:solidFill>
                  <a:srgbClr val="FF0000"/>
                </a:solidFill>
              </a:rPr>
              <a:t>Just because </a:t>
            </a:r>
            <a:r>
              <a:rPr lang="en-GB" sz="2200" dirty="0"/>
              <a:t>I’m English </a:t>
            </a:r>
            <a:r>
              <a:rPr lang="en-GB" sz="2200" b="1" dirty="0">
                <a:solidFill>
                  <a:srgbClr val="FF0000"/>
                </a:solidFill>
              </a:rPr>
              <a:t>doesn’t mean</a:t>
            </a:r>
            <a:r>
              <a:rPr lang="en-GB" sz="2200" dirty="0">
                <a:solidFill>
                  <a:srgbClr val="FF0000"/>
                </a:solidFill>
              </a:rPr>
              <a:t> </a:t>
            </a:r>
            <a:r>
              <a:rPr lang="en-GB" sz="2200" dirty="0"/>
              <a:t>I’m cold and unfriendly. (sentence frame)</a:t>
            </a:r>
          </a:p>
          <a:p>
            <a:endParaRPr lang="en-GB" dirty="0"/>
          </a:p>
        </p:txBody>
      </p:sp>
    </p:spTree>
    <p:extLst>
      <p:ext uri="{BB962C8B-B14F-4D97-AF65-F5344CB8AC3E}">
        <p14:creationId xmlns:p14="http://schemas.microsoft.com/office/powerpoint/2010/main" val="2064143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08112"/>
          </a:xfrm>
        </p:spPr>
        <p:txBody>
          <a:bodyPr>
            <a:normAutofit/>
          </a:bodyPr>
          <a:lstStyle/>
          <a:p>
            <a:pPr algn="l"/>
            <a:r>
              <a:rPr lang="en-GB" sz="2000" dirty="0">
                <a:solidFill>
                  <a:srgbClr val="0000FF"/>
                </a:solidFill>
                <a:cs typeface="Arial" pitchFamily="34" charset="0"/>
              </a:rPr>
              <a:t>Can you see any chunks or patterns in these sentences and exchanges?</a:t>
            </a:r>
            <a:r>
              <a:rPr lang="en-GB" sz="2000" dirty="0">
                <a:solidFill>
                  <a:srgbClr val="0000FF"/>
                </a:solidFill>
              </a:rPr>
              <a:t/>
            </a:r>
            <a:br>
              <a:rPr lang="en-GB" sz="2000" dirty="0">
                <a:solidFill>
                  <a:srgbClr val="0000FF"/>
                </a:solidFill>
              </a:rPr>
            </a:br>
            <a:endParaRPr lang="en-GB" sz="2000"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GB" dirty="0"/>
              <a:t> </a:t>
            </a:r>
          </a:p>
          <a:p>
            <a:pPr marL="0" indent="0">
              <a:buNone/>
            </a:pPr>
            <a:r>
              <a:rPr lang="en-GB" sz="2000" dirty="0" smtClean="0"/>
              <a:t>1  I </a:t>
            </a:r>
            <a:r>
              <a:rPr lang="en-GB" sz="2000" dirty="0"/>
              <a:t>stayed in and watched the latest episode of Mad Men.</a:t>
            </a:r>
          </a:p>
          <a:p>
            <a:pPr marL="0" indent="0">
              <a:buNone/>
            </a:pPr>
            <a:r>
              <a:rPr lang="en-GB" sz="2000" dirty="0" smtClean="0"/>
              <a:t>2  Learning </a:t>
            </a:r>
            <a:r>
              <a:rPr lang="en-GB" sz="2000" dirty="0"/>
              <a:t>to manage a budget may be boring, but it’s essential.</a:t>
            </a:r>
          </a:p>
          <a:p>
            <a:pPr marL="0" indent="0">
              <a:buNone/>
            </a:pPr>
            <a:r>
              <a:rPr lang="en-GB" sz="2000" dirty="0" smtClean="0"/>
              <a:t>3  </a:t>
            </a:r>
            <a:r>
              <a:rPr lang="en-GB" sz="2000" dirty="0"/>
              <a:t>I didn’t expect it to be so polluted.</a:t>
            </a:r>
          </a:p>
          <a:p>
            <a:pPr marL="0" indent="0">
              <a:buNone/>
            </a:pPr>
            <a:r>
              <a:rPr lang="en-GB" sz="2000" dirty="0" smtClean="0"/>
              <a:t>4  </a:t>
            </a:r>
            <a:r>
              <a:rPr lang="en-GB" sz="2000" dirty="0"/>
              <a:t>More and more people are working longer hours.</a:t>
            </a:r>
          </a:p>
          <a:p>
            <a:pPr marL="0" indent="0">
              <a:buNone/>
            </a:pPr>
            <a:r>
              <a:rPr lang="en-GB" sz="2000" dirty="0" smtClean="0"/>
              <a:t>5  I’m </a:t>
            </a:r>
            <a:r>
              <a:rPr lang="en-GB" sz="2000" dirty="0"/>
              <a:t>going to run a marathon.</a:t>
            </a:r>
          </a:p>
          <a:p>
            <a:pPr marL="0" indent="0">
              <a:buNone/>
            </a:pPr>
            <a:r>
              <a:rPr lang="en-GB" sz="2000" dirty="0"/>
              <a:t> </a:t>
            </a:r>
            <a:r>
              <a:rPr lang="en-GB" sz="2000" dirty="0" smtClean="0"/>
              <a:t>   &gt; </a:t>
            </a:r>
            <a:r>
              <a:rPr lang="en-GB" sz="2000" dirty="0"/>
              <a:t>Really? Rather you than me!</a:t>
            </a:r>
          </a:p>
          <a:p>
            <a:endParaRPr lang="en-GB" dirty="0"/>
          </a:p>
        </p:txBody>
      </p:sp>
    </p:spTree>
    <p:extLst>
      <p:ext uri="{BB962C8B-B14F-4D97-AF65-F5344CB8AC3E}">
        <p14:creationId xmlns:p14="http://schemas.microsoft.com/office/powerpoint/2010/main" val="1892276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224136"/>
          </a:xfrm>
        </p:spPr>
        <p:txBody>
          <a:bodyPr>
            <a:normAutofit fontScale="90000"/>
          </a:bodyPr>
          <a:lstStyle/>
          <a:p>
            <a:pPr algn="l"/>
            <a:r>
              <a:rPr lang="en-GB" sz="3100" dirty="0">
                <a:cs typeface="Arial" pitchFamily="34" charset="0"/>
              </a:rPr>
              <a:t>Can you see any chunks or patterns in these sentences and exchanges?</a:t>
            </a:r>
            <a:r>
              <a:rPr lang="en-GB" sz="2800" dirty="0"/>
              <a:t/>
            </a:r>
            <a:br>
              <a:rPr lang="en-GB" sz="2800" dirty="0"/>
            </a:br>
            <a:endParaRPr lang="en-GB" sz="2800" dirty="0"/>
          </a:p>
        </p:txBody>
      </p:sp>
      <p:sp>
        <p:nvSpPr>
          <p:cNvPr id="3" name="Content Placeholder 2"/>
          <p:cNvSpPr>
            <a:spLocks noGrp="1"/>
          </p:cNvSpPr>
          <p:nvPr>
            <p:ph idx="1"/>
          </p:nvPr>
        </p:nvSpPr>
        <p:spPr/>
        <p:txBody>
          <a:bodyPr>
            <a:normAutofit/>
          </a:bodyPr>
          <a:lstStyle/>
          <a:p>
            <a:pPr marL="0" indent="0">
              <a:buNone/>
            </a:pPr>
            <a:r>
              <a:rPr lang="en-GB" dirty="0"/>
              <a:t> </a:t>
            </a:r>
          </a:p>
          <a:p>
            <a:pPr marL="0" indent="0">
              <a:buNone/>
            </a:pPr>
            <a:r>
              <a:rPr lang="en-GB" sz="2000" dirty="0" smtClean="0"/>
              <a:t>1  </a:t>
            </a:r>
            <a:r>
              <a:rPr lang="en-GB" sz="2000" dirty="0" smtClean="0">
                <a:solidFill>
                  <a:srgbClr val="FF0000"/>
                </a:solidFill>
              </a:rPr>
              <a:t>I </a:t>
            </a:r>
            <a:r>
              <a:rPr lang="en-GB" sz="2000" dirty="0">
                <a:solidFill>
                  <a:srgbClr val="FF0000"/>
                </a:solidFill>
              </a:rPr>
              <a:t>stayed in and </a:t>
            </a:r>
            <a:r>
              <a:rPr lang="en-GB" sz="2000" dirty="0"/>
              <a:t>watched the latest episode of Mad Men.</a:t>
            </a:r>
          </a:p>
          <a:p>
            <a:pPr marL="0" indent="0">
              <a:buNone/>
            </a:pPr>
            <a:r>
              <a:rPr lang="en-GB" sz="2000" dirty="0" smtClean="0"/>
              <a:t>2  </a:t>
            </a:r>
            <a:r>
              <a:rPr lang="en-GB" sz="2000" dirty="0" smtClean="0">
                <a:solidFill>
                  <a:srgbClr val="FF0000"/>
                </a:solidFill>
              </a:rPr>
              <a:t>Learning</a:t>
            </a:r>
            <a:r>
              <a:rPr lang="en-GB" sz="2000" dirty="0" smtClean="0"/>
              <a:t> </a:t>
            </a:r>
            <a:r>
              <a:rPr lang="en-GB" sz="2000" dirty="0"/>
              <a:t>to manage a budget </a:t>
            </a:r>
            <a:r>
              <a:rPr lang="en-GB" sz="2000" dirty="0">
                <a:solidFill>
                  <a:srgbClr val="FFFF00"/>
                </a:solidFill>
                <a:hlinkClick r:id="rId2"/>
              </a:rPr>
              <a:t>may be boring, but it’s essential</a:t>
            </a:r>
            <a:r>
              <a:rPr lang="en-GB" sz="2000" dirty="0"/>
              <a:t>.</a:t>
            </a:r>
          </a:p>
          <a:p>
            <a:pPr marL="0" indent="0">
              <a:buNone/>
            </a:pPr>
            <a:r>
              <a:rPr lang="en-GB" sz="2000" dirty="0" smtClean="0"/>
              <a:t>3  </a:t>
            </a:r>
            <a:r>
              <a:rPr lang="en-GB" sz="2000" dirty="0" smtClean="0">
                <a:solidFill>
                  <a:srgbClr val="FFFF00"/>
                </a:solidFill>
                <a:hlinkClick r:id="rId3"/>
              </a:rPr>
              <a:t>I </a:t>
            </a:r>
            <a:r>
              <a:rPr lang="en-GB" sz="2000" dirty="0">
                <a:solidFill>
                  <a:srgbClr val="FFFF00"/>
                </a:solidFill>
                <a:hlinkClick r:id="rId3"/>
              </a:rPr>
              <a:t>didn’t expect it to be so </a:t>
            </a:r>
            <a:r>
              <a:rPr lang="en-GB" sz="2000" dirty="0"/>
              <a:t>polluted.</a:t>
            </a:r>
          </a:p>
          <a:p>
            <a:pPr marL="0" indent="0">
              <a:buNone/>
            </a:pPr>
            <a:r>
              <a:rPr lang="en-GB" sz="2000" dirty="0" smtClean="0"/>
              <a:t>4  </a:t>
            </a:r>
            <a:r>
              <a:rPr lang="en-GB" sz="2000" dirty="0">
                <a:solidFill>
                  <a:srgbClr val="FFFF00"/>
                </a:solidFill>
                <a:hlinkClick r:id="rId4"/>
              </a:rPr>
              <a:t>More and more people are</a:t>
            </a:r>
            <a:r>
              <a:rPr lang="en-GB" sz="2000" dirty="0">
                <a:solidFill>
                  <a:srgbClr val="FFFF00"/>
                </a:solidFill>
              </a:rPr>
              <a:t> </a:t>
            </a:r>
            <a:r>
              <a:rPr lang="en-GB" sz="2000" dirty="0"/>
              <a:t>work</a:t>
            </a:r>
            <a:r>
              <a:rPr lang="en-GB" sz="2000" dirty="0">
                <a:solidFill>
                  <a:srgbClr val="FF0000"/>
                </a:solidFill>
              </a:rPr>
              <a:t>ing</a:t>
            </a:r>
            <a:r>
              <a:rPr lang="en-GB" sz="2000" dirty="0"/>
              <a:t> longer hours.</a:t>
            </a:r>
          </a:p>
          <a:p>
            <a:pPr marL="0" indent="0">
              <a:buNone/>
            </a:pPr>
            <a:r>
              <a:rPr lang="en-GB" sz="2000" dirty="0" smtClean="0"/>
              <a:t>5  I’m </a:t>
            </a:r>
            <a:r>
              <a:rPr lang="en-GB" sz="2000" dirty="0"/>
              <a:t>going to run a marathon.</a:t>
            </a:r>
          </a:p>
          <a:p>
            <a:pPr marL="0" indent="0">
              <a:buNone/>
            </a:pPr>
            <a:r>
              <a:rPr lang="en-GB" sz="2000" dirty="0"/>
              <a:t> </a:t>
            </a:r>
            <a:r>
              <a:rPr lang="en-GB" sz="2000" dirty="0" smtClean="0"/>
              <a:t>   &gt; </a:t>
            </a:r>
            <a:r>
              <a:rPr lang="en-GB" sz="2000" dirty="0"/>
              <a:t>Really? </a:t>
            </a:r>
            <a:r>
              <a:rPr lang="en-GB" sz="2000" dirty="0">
                <a:solidFill>
                  <a:srgbClr val="FF0000"/>
                </a:solidFill>
              </a:rPr>
              <a:t>Rather you than me</a:t>
            </a:r>
            <a:r>
              <a:rPr lang="en-GB" sz="2000" dirty="0" smtClean="0"/>
              <a:t>!</a:t>
            </a:r>
          </a:p>
          <a:p>
            <a:pPr marL="0" indent="0">
              <a:buNone/>
            </a:pPr>
            <a:endParaRPr lang="en-GB" sz="2000" dirty="0"/>
          </a:p>
          <a:p>
            <a:pPr marL="0" indent="0">
              <a:buNone/>
            </a:pPr>
            <a:endParaRPr lang="en-GB" sz="2000" dirty="0" smtClean="0"/>
          </a:p>
          <a:p>
            <a:pPr marL="0" indent="0">
              <a:buNone/>
            </a:pPr>
            <a:endParaRPr lang="en-GB" sz="2000" dirty="0"/>
          </a:p>
          <a:p>
            <a:pPr marL="0" indent="0">
              <a:buNone/>
            </a:pPr>
            <a:r>
              <a:rPr lang="en-GB" sz="2000" dirty="0" smtClean="0"/>
              <a:t>‘Horizontal’ and ‘vertical’ development</a:t>
            </a:r>
            <a:endParaRPr lang="en-GB" sz="2000" dirty="0"/>
          </a:p>
          <a:p>
            <a:endParaRPr lang="en-GB" dirty="0"/>
          </a:p>
        </p:txBody>
      </p:sp>
    </p:spTree>
    <p:extLst>
      <p:ext uri="{BB962C8B-B14F-4D97-AF65-F5344CB8AC3E}">
        <p14:creationId xmlns:p14="http://schemas.microsoft.com/office/powerpoint/2010/main" val="30853016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dirty="0" smtClean="0">
                <a:solidFill>
                  <a:srgbClr val="FF0000"/>
                </a:solidFill>
              </a:rPr>
              <a:t>Vertical</a:t>
            </a:r>
            <a:endParaRPr lang="en-GB" sz="2800" dirty="0">
              <a:solidFill>
                <a:srgbClr val="FF0000"/>
              </a:solidFill>
            </a:endParaRPr>
          </a:p>
        </p:txBody>
      </p:sp>
      <p:sp>
        <p:nvSpPr>
          <p:cNvPr id="3" name="Content Placeholder 2"/>
          <p:cNvSpPr>
            <a:spLocks noGrp="1"/>
          </p:cNvSpPr>
          <p:nvPr>
            <p:ph idx="1"/>
          </p:nvPr>
        </p:nvSpPr>
        <p:spPr/>
        <p:txBody>
          <a:bodyPr/>
          <a:lstStyle/>
          <a:p>
            <a:pPr marL="0" indent="0">
              <a:buNone/>
            </a:pPr>
            <a:r>
              <a:rPr lang="en-GB" sz="2000" i="1" dirty="0" smtClean="0"/>
              <a:t>Thinking how one simple conversation develops (question / answer / question answer)</a:t>
            </a:r>
          </a:p>
          <a:p>
            <a:pPr marL="0" indent="0">
              <a:buNone/>
            </a:pPr>
            <a:endParaRPr lang="en-GB" sz="2000" i="1" dirty="0"/>
          </a:p>
          <a:p>
            <a:pPr marL="0" indent="0">
              <a:buNone/>
            </a:pPr>
            <a:r>
              <a:rPr lang="en-GB" sz="2000" i="1" dirty="0" smtClean="0"/>
              <a:t>A</a:t>
            </a:r>
            <a:r>
              <a:rPr lang="en-GB" sz="2000" i="1" dirty="0"/>
              <a:t>: I’m pregnant.</a:t>
            </a:r>
            <a:endParaRPr lang="en-GB" sz="2000" dirty="0"/>
          </a:p>
          <a:p>
            <a:pPr marL="0" indent="0">
              <a:buNone/>
            </a:pPr>
            <a:r>
              <a:rPr lang="en-GB" sz="2000" i="1" dirty="0"/>
              <a:t>B: That’s great. When’s it due?</a:t>
            </a:r>
            <a:endParaRPr lang="en-GB" sz="2000" dirty="0"/>
          </a:p>
          <a:p>
            <a:pPr marL="0" indent="0">
              <a:buNone/>
            </a:pPr>
            <a:r>
              <a:rPr lang="en-GB" sz="2000" i="1" dirty="0"/>
              <a:t>A: June.</a:t>
            </a:r>
            <a:endParaRPr lang="en-GB" sz="2000" dirty="0"/>
          </a:p>
          <a:p>
            <a:pPr marL="0" indent="0">
              <a:buNone/>
            </a:pPr>
            <a:r>
              <a:rPr lang="en-GB" sz="2000" i="1" dirty="0"/>
              <a:t>B: Do you know if it’s a boy or a girl?</a:t>
            </a:r>
            <a:endParaRPr lang="en-GB" sz="2000" dirty="0"/>
          </a:p>
          <a:p>
            <a:pPr marL="0" indent="0">
              <a:buNone/>
            </a:pPr>
            <a:r>
              <a:rPr lang="en-GB" sz="2000" i="1" dirty="0"/>
              <a:t>A: </a:t>
            </a:r>
            <a:r>
              <a:rPr lang="en-GB" sz="2000" i="1" dirty="0" smtClean="0"/>
              <a:t>It’s </a:t>
            </a:r>
            <a:r>
              <a:rPr lang="en-GB" sz="2000" i="1" dirty="0"/>
              <a:t>a girl.</a:t>
            </a:r>
            <a:endParaRPr lang="en-GB" sz="2000" dirty="0"/>
          </a:p>
          <a:p>
            <a:pPr marL="0" indent="0">
              <a:buNone/>
            </a:pPr>
            <a:r>
              <a:rPr lang="en-GB" sz="2000" i="1" dirty="0"/>
              <a:t>B: </a:t>
            </a:r>
            <a:r>
              <a:rPr lang="en-GB" sz="2000" i="1" dirty="0" smtClean="0"/>
              <a:t>have you chosen a name?</a:t>
            </a:r>
            <a:endParaRPr lang="en-GB" sz="2000" dirty="0"/>
          </a:p>
          <a:p>
            <a:pPr marL="0" indent="0">
              <a:buNone/>
            </a:pPr>
            <a:endParaRPr lang="en-GB" dirty="0"/>
          </a:p>
        </p:txBody>
      </p:sp>
    </p:spTree>
    <p:extLst>
      <p:ext uri="{BB962C8B-B14F-4D97-AF65-F5344CB8AC3E}">
        <p14:creationId xmlns:p14="http://schemas.microsoft.com/office/powerpoint/2010/main" val="1636851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GB" sz="2800" dirty="0" smtClean="0">
                <a:solidFill>
                  <a:srgbClr val="FF0000"/>
                </a:solidFill>
              </a:rPr>
              <a:t>Horizontal</a:t>
            </a:r>
            <a:endParaRPr lang="en-GB" sz="2800" dirty="0">
              <a:solidFill>
                <a:srgbClr val="FF0000"/>
              </a:solidFill>
            </a:endParaRPr>
          </a:p>
        </p:txBody>
      </p:sp>
      <p:sp>
        <p:nvSpPr>
          <p:cNvPr id="3" name="Content Placeholder 2"/>
          <p:cNvSpPr>
            <a:spLocks noGrp="1"/>
          </p:cNvSpPr>
          <p:nvPr>
            <p:ph idx="1"/>
          </p:nvPr>
        </p:nvSpPr>
        <p:spPr>
          <a:xfrm>
            <a:off x="457200" y="1412776"/>
            <a:ext cx="8229600" cy="4713387"/>
          </a:xfrm>
        </p:spPr>
        <p:txBody>
          <a:bodyPr>
            <a:normAutofit fontScale="92500" lnSpcReduction="20000"/>
          </a:bodyPr>
          <a:lstStyle/>
          <a:p>
            <a:pPr marL="0" indent="0">
              <a:buNone/>
            </a:pPr>
            <a:r>
              <a:rPr lang="en-GB" sz="2000" b="1" dirty="0" smtClean="0"/>
              <a:t>Different variations of chunks</a:t>
            </a:r>
          </a:p>
          <a:p>
            <a:pPr marL="0" indent="0">
              <a:buNone/>
            </a:pPr>
            <a:r>
              <a:rPr lang="en-GB" sz="2000" dirty="0" smtClean="0"/>
              <a:t>Have </a:t>
            </a:r>
            <a:r>
              <a:rPr lang="en-GB" sz="2000" dirty="0"/>
              <a:t>you been to </a:t>
            </a:r>
            <a:r>
              <a:rPr lang="en-GB" sz="2000" dirty="0">
                <a:solidFill>
                  <a:srgbClr val="FF0000"/>
                </a:solidFill>
              </a:rPr>
              <a:t>France / Spain / Yaroslavl</a:t>
            </a:r>
            <a:r>
              <a:rPr lang="en-GB" sz="2000" dirty="0" smtClean="0"/>
              <a:t>?</a:t>
            </a:r>
          </a:p>
          <a:p>
            <a:endParaRPr lang="en-GB" sz="2000" dirty="0"/>
          </a:p>
          <a:p>
            <a:pPr marL="0" indent="0">
              <a:buNone/>
            </a:pPr>
            <a:r>
              <a:rPr lang="en-GB" sz="2000" b="1" dirty="0" smtClean="0"/>
              <a:t>Varieties of answer to same question</a:t>
            </a:r>
          </a:p>
          <a:p>
            <a:pPr marL="0" indent="0">
              <a:buNone/>
            </a:pPr>
            <a:r>
              <a:rPr lang="en-GB" sz="2000" i="1" dirty="0">
                <a:solidFill>
                  <a:srgbClr val="FF0000"/>
                </a:solidFill>
              </a:rPr>
              <a:t>No never</a:t>
            </a:r>
            <a:endParaRPr lang="en-GB" sz="2000" dirty="0">
              <a:solidFill>
                <a:srgbClr val="FF0000"/>
              </a:solidFill>
            </a:endParaRPr>
          </a:p>
          <a:p>
            <a:pPr marL="0" indent="0">
              <a:buNone/>
            </a:pPr>
            <a:r>
              <a:rPr lang="en-GB" sz="2000" i="1" dirty="0">
                <a:solidFill>
                  <a:srgbClr val="FF0000"/>
                </a:solidFill>
              </a:rPr>
              <a:t>Yes – It’s great.</a:t>
            </a:r>
            <a:endParaRPr lang="en-GB" sz="2000" dirty="0">
              <a:solidFill>
                <a:srgbClr val="FF0000"/>
              </a:solidFill>
            </a:endParaRPr>
          </a:p>
          <a:p>
            <a:pPr marL="0" indent="0">
              <a:buNone/>
            </a:pPr>
            <a:r>
              <a:rPr lang="en-GB" sz="2000" i="1" dirty="0">
                <a:solidFill>
                  <a:srgbClr val="FF0000"/>
                </a:solidFill>
              </a:rPr>
              <a:t>Yes -  I went last year</a:t>
            </a:r>
            <a:r>
              <a:rPr lang="en-GB" sz="2000" i="1" dirty="0"/>
              <a:t>?</a:t>
            </a:r>
            <a:endParaRPr lang="en-GB" sz="2000" dirty="0"/>
          </a:p>
          <a:p>
            <a:pPr marL="0" indent="0">
              <a:buNone/>
            </a:pPr>
            <a:r>
              <a:rPr lang="en-GB" sz="2000" i="1" dirty="0" smtClean="0">
                <a:solidFill>
                  <a:srgbClr val="FF0000"/>
                </a:solidFill>
              </a:rPr>
              <a:t>No </a:t>
            </a:r>
            <a:r>
              <a:rPr lang="en-GB" sz="2000" i="1" dirty="0">
                <a:solidFill>
                  <a:srgbClr val="FF0000"/>
                </a:solidFill>
              </a:rPr>
              <a:t>– I’ve never really fancied it</a:t>
            </a:r>
            <a:endParaRPr lang="en-GB" sz="2000" dirty="0">
              <a:solidFill>
                <a:srgbClr val="FF0000"/>
              </a:solidFill>
            </a:endParaRPr>
          </a:p>
          <a:p>
            <a:pPr marL="0" indent="0">
              <a:buNone/>
            </a:pPr>
            <a:r>
              <a:rPr lang="en-GB" sz="2000" i="1" dirty="0">
                <a:solidFill>
                  <a:srgbClr val="FF0000"/>
                </a:solidFill>
              </a:rPr>
              <a:t>No – but it’s supposed to be great.</a:t>
            </a:r>
            <a:endParaRPr lang="en-GB" sz="2000" dirty="0">
              <a:solidFill>
                <a:srgbClr val="FF0000"/>
              </a:solidFill>
            </a:endParaRPr>
          </a:p>
          <a:p>
            <a:endParaRPr lang="en-GB" sz="2000" dirty="0" smtClean="0"/>
          </a:p>
          <a:p>
            <a:pPr marL="0" indent="0">
              <a:buNone/>
            </a:pPr>
            <a:r>
              <a:rPr lang="en-GB" sz="2000" b="1" dirty="0" smtClean="0"/>
              <a:t>Follow-up comments to the same answer / function</a:t>
            </a:r>
          </a:p>
          <a:p>
            <a:pPr marL="0" indent="0">
              <a:buNone/>
            </a:pPr>
            <a:r>
              <a:rPr lang="en-GB" sz="2000" i="1" dirty="0" smtClean="0"/>
              <a:t>I’m </a:t>
            </a:r>
            <a:r>
              <a:rPr lang="en-GB" sz="2000" i="1" dirty="0"/>
              <a:t>really sorry. 	</a:t>
            </a:r>
            <a:r>
              <a:rPr lang="en-GB" sz="2000" i="1" dirty="0">
                <a:solidFill>
                  <a:srgbClr val="FF0000"/>
                </a:solidFill>
              </a:rPr>
              <a:t>I’ll get a cloth </a:t>
            </a:r>
            <a:endParaRPr lang="en-GB" sz="2000" dirty="0">
              <a:solidFill>
                <a:srgbClr val="FF0000"/>
              </a:solidFill>
            </a:endParaRPr>
          </a:p>
          <a:p>
            <a:pPr marL="0" indent="0">
              <a:buNone/>
            </a:pPr>
            <a:r>
              <a:rPr lang="en-GB" sz="2000" i="1" dirty="0" smtClean="0"/>
              <a:t>				</a:t>
            </a:r>
            <a:r>
              <a:rPr lang="en-GB" sz="2000" i="1" dirty="0" smtClean="0">
                <a:solidFill>
                  <a:srgbClr val="FF0000"/>
                </a:solidFill>
              </a:rPr>
              <a:t>I’ll </a:t>
            </a:r>
            <a:r>
              <a:rPr lang="en-GB" sz="2000" i="1" dirty="0">
                <a:solidFill>
                  <a:srgbClr val="FF0000"/>
                </a:solidFill>
              </a:rPr>
              <a:t>clean it up</a:t>
            </a:r>
            <a:r>
              <a:rPr lang="en-GB" sz="2000" i="1" dirty="0"/>
              <a:t> </a:t>
            </a:r>
            <a:endParaRPr lang="en-GB" sz="2000" dirty="0"/>
          </a:p>
          <a:p>
            <a:pPr marL="0" indent="0">
              <a:buNone/>
            </a:pPr>
            <a:r>
              <a:rPr lang="en-GB" sz="2000" i="1" dirty="0" smtClean="0"/>
              <a:t>				</a:t>
            </a:r>
            <a:r>
              <a:rPr lang="en-GB" sz="2000" i="1" dirty="0" smtClean="0">
                <a:solidFill>
                  <a:srgbClr val="FF0000"/>
                </a:solidFill>
              </a:rPr>
              <a:t>I’ll </a:t>
            </a:r>
            <a:r>
              <a:rPr lang="en-GB" sz="2000" i="1" dirty="0">
                <a:solidFill>
                  <a:srgbClr val="FF0000"/>
                </a:solidFill>
              </a:rPr>
              <a:t>buy another one.</a:t>
            </a:r>
            <a:endParaRPr lang="en-GB" sz="2000" dirty="0">
              <a:solidFill>
                <a:srgbClr val="FF0000"/>
              </a:solidFill>
            </a:endParaRPr>
          </a:p>
          <a:p>
            <a:pPr marL="0" indent="0">
              <a:buNone/>
            </a:pPr>
            <a:r>
              <a:rPr lang="en-GB" sz="2000" i="1" dirty="0" smtClean="0"/>
              <a:t>				</a:t>
            </a:r>
            <a:r>
              <a:rPr lang="en-GB" sz="2000" i="1" dirty="0" smtClean="0">
                <a:solidFill>
                  <a:srgbClr val="FF0000"/>
                </a:solidFill>
              </a:rPr>
              <a:t>I’ll </a:t>
            </a:r>
            <a:r>
              <a:rPr lang="en-GB" sz="2000" i="1" dirty="0">
                <a:solidFill>
                  <a:srgbClr val="FF0000"/>
                </a:solidFill>
              </a:rPr>
              <a:t>pay for the damage </a:t>
            </a:r>
            <a:endParaRPr lang="en-GB" sz="2000" dirty="0">
              <a:solidFill>
                <a:srgbClr val="FF0000"/>
              </a:solidFill>
            </a:endParaRPr>
          </a:p>
          <a:p>
            <a:pPr marL="0" indent="0">
              <a:buNone/>
            </a:pPr>
            <a:endParaRPr lang="en-GB" sz="2000" dirty="0"/>
          </a:p>
        </p:txBody>
      </p:sp>
    </p:spTree>
    <p:extLst>
      <p:ext uri="{BB962C8B-B14F-4D97-AF65-F5344CB8AC3E}">
        <p14:creationId xmlns:p14="http://schemas.microsoft.com/office/powerpoint/2010/main" val="1649771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400" dirty="0"/>
              <a:t>1	We’re going to get married.</a:t>
            </a:r>
          </a:p>
          <a:p>
            <a:pPr marL="0" indent="0">
              <a:buNone/>
            </a:pPr>
            <a:r>
              <a:rPr lang="en-GB" sz="2400" dirty="0"/>
              <a:t>2	Are you OK? You look a bit tired.</a:t>
            </a:r>
          </a:p>
          <a:p>
            <a:pPr marL="0" indent="0">
              <a:buNone/>
            </a:pPr>
            <a:r>
              <a:rPr lang="en-GB" sz="2400" dirty="0"/>
              <a:t>3	Did you see the game last night?</a:t>
            </a:r>
          </a:p>
          <a:p>
            <a:endParaRPr lang="en-GB" dirty="0"/>
          </a:p>
        </p:txBody>
      </p:sp>
    </p:spTree>
    <p:extLst>
      <p:ext uri="{BB962C8B-B14F-4D97-AF65-F5344CB8AC3E}">
        <p14:creationId xmlns:p14="http://schemas.microsoft.com/office/powerpoint/2010/main" val="1356029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2590800" y="2659559"/>
            <a:ext cx="4419600" cy="769441"/>
          </a:xfrm>
          <a:prstGeom prst="rect">
            <a:avLst/>
          </a:prstGeom>
          <a:noFill/>
          <a:ln w="9525">
            <a:noFill/>
            <a:miter lim="800000"/>
            <a:headEnd/>
            <a:tailEnd/>
          </a:ln>
        </p:spPr>
        <p:txBody>
          <a:bodyPr wrap="square">
            <a:prstTxWarp prst="textNoShape">
              <a:avLst/>
            </a:prstTxWarp>
            <a:spAutoFit/>
          </a:bodyPr>
          <a:lstStyle/>
          <a:p>
            <a:r>
              <a:rPr lang="en-US" sz="4400" b="1" dirty="0"/>
              <a:t>ANY QUESTIONS</a:t>
            </a:r>
            <a:r>
              <a:rPr lang="en-US" sz="4400" b="1" dirty="0" smtClean="0"/>
              <a:t>?</a:t>
            </a:r>
          </a:p>
        </p:txBody>
      </p:sp>
      <p:pic>
        <p:nvPicPr>
          <p:cNvPr id="3" name="Picture 2"/>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4123224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475656" y="2348880"/>
            <a:ext cx="6336704" cy="954107"/>
          </a:xfrm>
          <a:prstGeom prst="rect">
            <a:avLst/>
          </a:prstGeom>
          <a:noFill/>
        </p:spPr>
        <p:txBody>
          <a:bodyPr wrap="square" rtlCol="0">
            <a:spAutoFit/>
          </a:bodyPr>
          <a:lstStyle/>
          <a:p>
            <a:r>
              <a:rPr lang="en-US" sz="3200" b="1" dirty="0" smtClean="0"/>
              <a:t>Part 5: options and approaches</a:t>
            </a:r>
            <a:endParaRPr lang="en-US" sz="2400" b="1" dirty="0" smtClean="0"/>
          </a:p>
          <a:p>
            <a:r>
              <a:rPr lang="en-US" sz="2400" dirty="0" smtClean="0">
                <a:solidFill>
                  <a:srgbClr val="0000FF"/>
                </a:solidFill>
              </a:rPr>
              <a:t>Discuss the beliefs on the sheet</a:t>
            </a:r>
            <a:endParaRPr lang="en-US" sz="3200" dirty="0" smtClean="0">
              <a:solidFill>
                <a:srgbClr val="0000FF"/>
              </a:solidFill>
            </a:endParaRPr>
          </a:p>
        </p:txBody>
      </p:sp>
    </p:spTree>
    <p:extLst>
      <p:ext uri="{BB962C8B-B14F-4D97-AF65-F5344CB8AC3E}">
        <p14:creationId xmlns:p14="http://schemas.microsoft.com/office/powerpoint/2010/main" val="3432855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204864"/>
            <a:ext cx="6408712" cy="2462212"/>
          </a:xfrm>
          <a:prstGeom prst="rect">
            <a:avLst/>
          </a:prstGeom>
          <a:noFill/>
        </p:spPr>
        <p:txBody>
          <a:bodyPr wrap="square" rtlCol="0">
            <a:spAutoFit/>
          </a:bodyPr>
          <a:lstStyle/>
          <a:p>
            <a:r>
              <a:rPr lang="en-US" sz="2200" dirty="0" smtClean="0">
                <a:solidFill>
                  <a:srgbClr val="0000FF"/>
                </a:solidFill>
              </a:rPr>
              <a:t>What steps might each of these relate to? What’s else needs to happen to turn it into productive language?</a:t>
            </a:r>
          </a:p>
          <a:p>
            <a:endParaRPr lang="en-US" sz="2200" b="1" dirty="0" smtClean="0"/>
          </a:p>
          <a:p>
            <a:r>
              <a:rPr lang="en-US" sz="2200" dirty="0" smtClean="0"/>
              <a:t>- Learning lists of words</a:t>
            </a:r>
          </a:p>
          <a:p>
            <a:r>
              <a:rPr lang="en-US" sz="2200" dirty="0" smtClean="0"/>
              <a:t>- Translating sentences back and forth.</a:t>
            </a:r>
          </a:p>
          <a:p>
            <a:r>
              <a:rPr lang="en-US" sz="2200" dirty="0" smtClean="0"/>
              <a:t>- Learning grammar rules</a:t>
            </a:r>
          </a:p>
          <a:p>
            <a:r>
              <a:rPr lang="en-US" sz="2200" dirty="0" smtClean="0"/>
              <a:t>- Doing drills</a:t>
            </a:r>
            <a:endParaRPr lang="en-US" sz="2200" dirty="0"/>
          </a:p>
        </p:txBody>
      </p:sp>
      <p:pic>
        <p:nvPicPr>
          <p:cNvPr id="3" name="Picture 2"/>
          <p:cNvPicPr>
            <a:picLocks noChangeAspect="1"/>
          </p:cNvPicPr>
          <p:nvPr/>
        </p:nvPicPr>
        <p:blipFill>
          <a:blip r:embed="rId2"/>
          <a:stretch>
            <a:fillRect/>
          </a:stretch>
        </p:blipFill>
        <p:spPr>
          <a:xfrm>
            <a:off x="6477000" y="6116996"/>
            <a:ext cx="2438400" cy="512404"/>
          </a:xfrm>
          <a:prstGeom prst="rect">
            <a:avLst/>
          </a:prstGeom>
        </p:spPr>
      </p:pic>
    </p:spTree>
    <p:extLst>
      <p:ext uri="{BB962C8B-B14F-4D97-AF65-F5344CB8AC3E}">
        <p14:creationId xmlns:p14="http://schemas.microsoft.com/office/powerpoint/2010/main" val="4989097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700808"/>
            <a:ext cx="6192688" cy="3662541"/>
          </a:xfrm>
          <a:prstGeom prst="rect">
            <a:avLst/>
          </a:prstGeom>
          <a:noFill/>
        </p:spPr>
        <p:txBody>
          <a:bodyPr wrap="square" rtlCol="0">
            <a:spAutoFit/>
          </a:bodyPr>
          <a:lstStyle/>
          <a:p>
            <a:r>
              <a:rPr lang="en-US" sz="2400" b="1" dirty="0" smtClean="0">
                <a:solidFill>
                  <a:srgbClr val="0000FF"/>
                </a:solidFill>
              </a:rPr>
              <a:t>How many of these have you heard of?</a:t>
            </a:r>
          </a:p>
          <a:p>
            <a:r>
              <a:rPr lang="en-US" sz="2400" b="1" dirty="0" smtClean="0">
                <a:solidFill>
                  <a:srgbClr val="0000FF"/>
                </a:solidFill>
              </a:rPr>
              <a:t>Which beliefs might be associated with each?</a:t>
            </a:r>
          </a:p>
          <a:p>
            <a:endParaRPr lang="en-US" sz="2400" b="1" dirty="0" smtClean="0">
              <a:solidFill>
                <a:srgbClr val="0000FF"/>
              </a:solidFill>
            </a:endParaRPr>
          </a:p>
          <a:p>
            <a:r>
              <a:rPr lang="en-US" sz="2000" dirty="0" smtClean="0"/>
              <a:t>Grammar Translation</a:t>
            </a:r>
          </a:p>
          <a:p>
            <a:r>
              <a:rPr lang="en-US" sz="2000" dirty="0"/>
              <a:t>Direct </a:t>
            </a:r>
            <a:r>
              <a:rPr lang="en-US" sz="2000" dirty="0" smtClean="0"/>
              <a:t>Methods / </a:t>
            </a:r>
            <a:r>
              <a:rPr lang="en-US" sz="2000" dirty="0" err="1" smtClean="0"/>
              <a:t>Audiolingualism</a:t>
            </a:r>
            <a:endParaRPr lang="en-US" sz="2000" dirty="0"/>
          </a:p>
          <a:p>
            <a:r>
              <a:rPr lang="en-US" sz="2000" dirty="0" smtClean="0"/>
              <a:t>Functional-notional / CLT and PPP</a:t>
            </a:r>
          </a:p>
          <a:p>
            <a:r>
              <a:rPr lang="en-US" sz="2000" dirty="0" smtClean="0"/>
              <a:t>Silent Way</a:t>
            </a:r>
          </a:p>
          <a:p>
            <a:r>
              <a:rPr lang="en-US" sz="2000" dirty="0" smtClean="0"/>
              <a:t>Task-based Learning</a:t>
            </a:r>
          </a:p>
          <a:p>
            <a:r>
              <a:rPr lang="en-US" sz="2000" dirty="0" smtClean="0"/>
              <a:t>Natural Method / Extensive Reading </a:t>
            </a:r>
          </a:p>
          <a:p>
            <a:r>
              <a:rPr lang="en-US" sz="2000" dirty="0" err="1" smtClean="0"/>
              <a:t>Dogme</a:t>
            </a:r>
            <a:endParaRPr lang="en-US" sz="2000" dirty="0" smtClean="0"/>
          </a:p>
          <a:p>
            <a:r>
              <a:rPr lang="en-US" sz="2000" dirty="0" smtClean="0"/>
              <a:t>Lexical Approach</a:t>
            </a:r>
            <a:endParaRPr lang="en-US" sz="2000" dirty="0"/>
          </a:p>
        </p:txBody>
      </p:sp>
    </p:spTree>
    <p:extLst>
      <p:ext uri="{BB962C8B-B14F-4D97-AF65-F5344CB8AC3E}">
        <p14:creationId xmlns:p14="http://schemas.microsoft.com/office/powerpoint/2010/main" val="29856224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187624" y="1484784"/>
            <a:ext cx="5399112" cy="3170099"/>
          </a:xfrm>
          <a:prstGeom prst="rect">
            <a:avLst/>
          </a:prstGeom>
          <a:noFill/>
        </p:spPr>
        <p:txBody>
          <a:bodyPr wrap="square" rtlCol="0">
            <a:spAutoFit/>
          </a:bodyPr>
          <a:lstStyle/>
          <a:p>
            <a:pPr marL="342900" indent="-342900">
              <a:buFont typeface="Arial"/>
              <a:buChar char="•"/>
            </a:pPr>
            <a:r>
              <a:rPr lang="en-US" sz="2000" dirty="0"/>
              <a:t>hear / see the </a:t>
            </a:r>
            <a:r>
              <a:rPr lang="en-US" sz="2000" dirty="0" smtClean="0"/>
              <a:t>item</a:t>
            </a:r>
            <a:endParaRPr lang="en-US" sz="2000" dirty="0"/>
          </a:p>
          <a:p>
            <a:pPr marL="342900" indent="-342900">
              <a:buFont typeface="Arial"/>
              <a:buChar char="•"/>
            </a:pPr>
            <a:r>
              <a:rPr lang="en-US" sz="2000" dirty="0"/>
              <a:t>understand the meaning of the item they are trying to learn</a:t>
            </a:r>
          </a:p>
          <a:p>
            <a:pPr marL="342900" indent="-342900">
              <a:buFont typeface="Arial"/>
              <a:buChar char="•"/>
            </a:pPr>
            <a:r>
              <a:rPr lang="en-US" sz="2000" dirty="0"/>
              <a:t>approximate the sounds of the item</a:t>
            </a:r>
          </a:p>
          <a:p>
            <a:pPr marL="342900" indent="-342900">
              <a:buFont typeface="Arial"/>
              <a:buChar char="•"/>
            </a:pPr>
            <a:r>
              <a:rPr lang="en-US" sz="2000" dirty="0"/>
              <a:t>pay attention to the item and notice its features</a:t>
            </a:r>
          </a:p>
          <a:p>
            <a:pPr marL="342900" indent="-342900">
              <a:buFont typeface="Arial"/>
              <a:buChar char="•"/>
            </a:pPr>
            <a:r>
              <a:rPr lang="en-US" sz="2000" dirty="0"/>
              <a:t>do something with the item - use it in some way</a:t>
            </a:r>
          </a:p>
          <a:p>
            <a:pPr marL="342900" indent="-342900">
              <a:buFont typeface="Arial"/>
              <a:buChar char="•"/>
            </a:pPr>
            <a:r>
              <a:rPr lang="en-US" sz="2000" dirty="0"/>
              <a:t>repeat these steps over time when encountering the item again in other contexts</a:t>
            </a:r>
          </a:p>
        </p:txBody>
      </p:sp>
    </p:spTree>
    <p:extLst>
      <p:ext uri="{BB962C8B-B14F-4D97-AF65-F5344CB8AC3E}">
        <p14:creationId xmlns:p14="http://schemas.microsoft.com/office/powerpoint/2010/main" val="23581278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1200329"/>
          </a:xfrm>
          <a:prstGeom prst="rect">
            <a:avLst/>
          </a:prstGeom>
          <a:noFill/>
        </p:spPr>
        <p:txBody>
          <a:bodyPr wrap="square" rtlCol="0">
            <a:spAutoFit/>
          </a:bodyPr>
          <a:lstStyle/>
          <a:p>
            <a:r>
              <a:rPr lang="en-US" sz="3600" b="1" dirty="0" smtClean="0"/>
              <a:t>My beliefs</a:t>
            </a:r>
          </a:p>
          <a:p>
            <a:r>
              <a:rPr lang="en-US" sz="3600" b="1" dirty="0" smtClean="0"/>
              <a:t>Any Questions?</a:t>
            </a:r>
            <a:endParaRPr lang="en-US" dirty="0" smtClean="0"/>
          </a:p>
        </p:txBody>
      </p:sp>
    </p:spTree>
    <p:extLst>
      <p:ext uri="{BB962C8B-B14F-4D97-AF65-F5344CB8AC3E}">
        <p14:creationId xmlns:p14="http://schemas.microsoft.com/office/powerpoint/2010/main" val="23581278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1844824"/>
            <a:ext cx="4896544" cy="830997"/>
          </a:xfrm>
          <a:prstGeom prst="rect">
            <a:avLst/>
          </a:prstGeom>
          <a:noFill/>
        </p:spPr>
        <p:txBody>
          <a:bodyPr wrap="square" rtlCol="0">
            <a:spAutoFit/>
          </a:bodyPr>
          <a:lstStyle/>
          <a:p>
            <a:r>
              <a:rPr lang="en-US" sz="2400" b="1" dirty="0" smtClean="0"/>
              <a:t>Day 2 </a:t>
            </a:r>
          </a:p>
          <a:p>
            <a:r>
              <a:rPr lang="en-US" sz="2400" dirty="0" smtClean="0"/>
              <a:t>Level, input and expectations</a:t>
            </a:r>
          </a:p>
        </p:txBody>
      </p:sp>
    </p:spTree>
    <p:extLst>
      <p:ext uri="{BB962C8B-B14F-4D97-AF65-F5344CB8AC3E}">
        <p14:creationId xmlns:p14="http://schemas.microsoft.com/office/powerpoint/2010/main" val="1658428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261922" y="1340768"/>
            <a:ext cx="6334414" cy="3231654"/>
          </a:xfrm>
          <a:prstGeom prst="rect">
            <a:avLst/>
          </a:prstGeom>
          <a:noFill/>
        </p:spPr>
        <p:txBody>
          <a:bodyPr wrap="square" rtlCol="0">
            <a:spAutoFit/>
          </a:bodyPr>
          <a:lstStyle/>
          <a:p>
            <a:pPr marL="342900" indent="-342900">
              <a:buFont typeface="Arial"/>
              <a:buChar char="•"/>
            </a:pPr>
            <a:r>
              <a:rPr lang="en-US" sz="2000" dirty="0"/>
              <a:t>How did you learn about what different levels means and judging what level students are? How do you define level</a:t>
            </a:r>
            <a:r>
              <a:rPr lang="en-US" sz="2000" dirty="0" smtClean="0"/>
              <a:t>? </a:t>
            </a:r>
            <a:endParaRPr lang="en-US" sz="2000" dirty="0"/>
          </a:p>
          <a:p>
            <a:pPr marL="342900" indent="-342900">
              <a:buFont typeface="Arial"/>
              <a:buChar char="•"/>
            </a:pPr>
            <a:r>
              <a:rPr lang="en-US" sz="2000" dirty="0" smtClean="0"/>
              <a:t>Do </a:t>
            </a:r>
            <a:r>
              <a:rPr lang="en-US" sz="2000" dirty="0"/>
              <a:t>you get students who you feel are in the wrong level? What happens to them? Are they new or continuing students</a:t>
            </a:r>
            <a:r>
              <a:rPr lang="en-US" sz="2000" dirty="0" smtClean="0"/>
              <a:t>? Can you move them?</a:t>
            </a:r>
            <a:endParaRPr lang="en-US" sz="2000" dirty="0"/>
          </a:p>
          <a:p>
            <a:pPr marL="342900" indent="-342900">
              <a:lnSpc>
                <a:spcPct val="20000"/>
              </a:lnSpc>
              <a:buFont typeface="Arial"/>
              <a:buChar char="•"/>
            </a:pPr>
            <a:endParaRPr lang="en-US" sz="2000" dirty="0"/>
          </a:p>
          <a:p>
            <a:pPr marL="342900" indent="-342900">
              <a:buFont typeface="Arial"/>
              <a:buChar char="•"/>
            </a:pPr>
            <a:r>
              <a:rPr lang="en-US" sz="2000" dirty="0"/>
              <a:t>How is level decided in your school? How are students placed? What is good/bad about this process</a:t>
            </a:r>
            <a:r>
              <a:rPr lang="en-US" sz="2000" dirty="0" smtClean="0"/>
              <a:t>?</a:t>
            </a:r>
          </a:p>
          <a:p>
            <a:pPr marL="342900" indent="-342900">
              <a:buFont typeface="Arial"/>
              <a:buChar char="•"/>
            </a:pPr>
            <a:r>
              <a:rPr lang="en-US" sz="2000" dirty="0" smtClean="0"/>
              <a:t>How do you deal with different levels within the class?</a:t>
            </a:r>
            <a:endParaRPr lang="en-US" sz="2000" dirty="0"/>
          </a:p>
          <a:p>
            <a:pPr>
              <a:lnSpc>
                <a:spcPct val="40000"/>
              </a:lnSpc>
            </a:pPr>
            <a:endParaRPr lang="en-US" sz="2000" dirty="0"/>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43741" y="2371588"/>
            <a:ext cx="5399112" cy="2000548"/>
          </a:xfrm>
          <a:prstGeom prst="rect">
            <a:avLst/>
          </a:prstGeom>
          <a:noFill/>
        </p:spPr>
        <p:txBody>
          <a:bodyPr wrap="square" rtlCol="0">
            <a:spAutoFit/>
          </a:bodyPr>
          <a:lstStyle/>
          <a:p>
            <a:r>
              <a:rPr lang="en-US" sz="2400" b="1" dirty="0" smtClean="0"/>
              <a:t>Defining level and input</a:t>
            </a:r>
            <a:endParaRPr lang="en-US" sz="2400" dirty="0" smtClean="0"/>
          </a:p>
          <a:p>
            <a:r>
              <a:rPr lang="en-US" sz="2000" dirty="0" smtClean="0"/>
              <a:t>- ‘difficulty’ of concepts  and building blocks </a:t>
            </a:r>
          </a:p>
          <a:p>
            <a:r>
              <a:rPr lang="en-US" sz="2000" dirty="0" smtClean="0"/>
              <a:t>- ‘ease’ of teaching – vocab sets / single words</a:t>
            </a:r>
          </a:p>
          <a:p>
            <a:r>
              <a:rPr lang="en-US" sz="2000" dirty="0" smtClean="0">
                <a:solidFill>
                  <a:srgbClr val="0000FF"/>
                </a:solidFill>
              </a:rPr>
              <a:t>- frequency – are you any good?</a:t>
            </a:r>
          </a:p>
          <a:p>
            <a:r>
              <a:rPr lang="en-US" sz="2000" dirty="0" smtClean="0"/>
              <a:t>- performance / can do statements</a:t>
            </a:r>
          </a:p>
          <a:p>
            <a:r>
              <a:rPr lang="en-US" sz="2000" dirty="0" smtClean="0"/>
              <a:t>- what they want to do!</a:t>
            </a:r>
            <a:endParaRPr lang="en-US" dirty="0" smtClean="0"/>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600200"/>
          <a:ext cx="7767637" cy="4400550"/>
        </p:xfrm>
        <a:graphic>
          <a:graphicData uri="http://schemas.openxmlformats.org/drawingml/2006/table">
            <a:tbl>
              <a:tblPr/>
              <a:tblGrid>
                <a:gridCol w="1016000"/>
                <a:gridCol w="1303337"/>
                <a:gridCol w="1400175"/>
                <a:gridCol w="1374775"/>
                <a:gridCol w="1323975"/>
                <a:gridCol w="1349375"/>
              </a:tblGrid>
              <a:tr h="4400550">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1" i="0" u="none" strike="noStrike" cap="none" normalizeH="0" baseline="0" dirty="0">
                          <a:ln>
                            <a:noFill/>
                          </a:ln>
                          <a:solidFill>
                            <a:schemeClr val="tx1"/>
                          </a:solidFill>
                          <a:effectLst/>
                          <a:latin typeface="Arial" charset="0"/>
                          <a:ea typeface="Cambria" charset="0"/>
                          <a:cs typeface="Times New Roman" charset="0"/>
                        </a:rPr>
                        <a:t>Top 100</a:t>
                      </a:r>
                      <a:r>
                        <a:rPr kumimoji="0" lang="es-ES_tradnl" sz="1000" b="0" i="0" u="none" strike="noStrike" cap="none" normalizeH="0" baseline="0" dirty="0">
                          <a:ln>
                            <a:noFill/>
                          </a:ln>
                          <a:solidFill>
                            <a:schemeClr val="tx1"/>
                          </a:solidFill>
                          <a:effectLst/>
                          <a:latin typeface="Arial" charset="0"/>
                          <a:ea typeface="Cambria" charset="0"/>
                          <a:cs typeface="Times New Roman" charset="0"/>
                        </a:rPr>
                        <a:t> </a:t>
                      </a: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get</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have</a:t>
                      </a:r>
                      <a:r>
                        <a:rPr kumimoji="0" lang="es-ES_tradnl" sz="1000" b="0" i="0" u="none" strike="noStrike" cap="none" normalizeH="0" baseline="0" dirty="0">
                          <a:ln>
                            <a:noFill/>
                          </a:ln>
                          <a:solidFill>
                            <a:schemeClr val="tx1"/>
                          </a:solidFill>
                          <a:effectLst/>
                          <a:latin typeface="Arial" charset="0"/>
                          <a:ea typeface="Cambria" charset="0"/>
                          <a:cs typeface="Times New Roman" charset="0"/>
                        </a:rPr>
                        <a:t> </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been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long</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said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were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is</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tell</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go</a:t>
                      </a:r>
                      <a:endParaRPr kumimoji="0" lang="es-ES_tradnl"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1" i="0" u="none" strike="noStrike" cap="none" normalizeH="0" baseline="0" dirty="0">
                          <a:ln>
                            <a:noFill/>
                          </a:ln>
                          <a:solidFill>
                            <a:schemeClr val="tx1"/>
                          </a:solidFill>
                          <a:effectLst/>
                          <a:latin typeface="Arial" charset="0"/>
                          <a:ea typeface="Cambria" charset="0"/>
                          <a:cs typeface="Times New Roman" charset="0"/>
                        </a:rPr>
                        <a:t>Top 1000</a:t>
                      </a:r>
                      <a:r>
                        <a:rPr kumimoji="0" lang="es-ES_tradnl" sz="1000" b="0" i="0" u="none" strike="noStrike" cap="none" normalizeH="0" baseline="0" dirty="0">
                          <a:ln>
                            <a:noFill/>
                          </a:ln>
                          <a:solidFill>
                            <a:schemeClr val="tx1"/>
                          </a:solidFill>
                          <a:effectLst/>
                          <a:latin typeface="Arial" charset="0"/>
                          <a:ea typeface="Cambria" charset="0"/>
                          <a:cs typeface="Times New Roman" charset="0"/>
                        </a:rPr>
                        <a:t> </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pass</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provide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book</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chair</a:t>
                      </a: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 (n)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contain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small</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economy</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test (n)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bus</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red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list</a:t>
                      </a: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 (n) </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serious</a:t>
                      </a:r>
                      <a:endParaRPr kumimoji="0" lang="es-ES_tradnl" sz="1000" b="0" i="0" u="none" strike="noStrike" cap="none" normalizeH="0" baseline="0" dirty="0">
                        <a:ln>
                          <a:noFill/>
                        </a:ln>
                        <a:solidFill>
                          <a:schemeClr val="tx1"/>
                        </a:solidFill>
                        <a:effectLst/>
                        <a:latin typeface="Arial" charset="0"/>
                        <a:ea typeface="ＭＳ Ｐゴシック" charset="0"/>
                        <a:cs typeface="Cambria"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sort</a:t>
                      </a: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 (n / v)</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1" i="0" u="none" strike="noStrike" cap="none" normalizeH="0" baseline="0" dirty="0">
                          <a:ln>
                            <a:noFill/>
                          </a:ln>
                          <a:solidFill>
                            <a:schemeClr val="tx1"/>
                          </a:solidFill>
                          <a:effectLst/>
                          <a:latin typeface="Arial" charset="0"/>
                          <a:ea typeface="Cambria" charset="0"/>
                          <a:cs typeface="Times New Roman" charset="0"/>
                        </a:rPr>
                        <a:t>Top 2500</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meat</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countryside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mood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insist</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sad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failure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fun</a:t>
                      </a:r>
                      <a:endParaRPr kumimoji="0" lang="es-ES_tradnl" sz="1000" b="0" i="0" u="none" strike="noStrike" cap="none" normalizeH="0" baseline="0" dirty="0">
                        <a:ln>
                          <a:noFill/>
                        </a:ln>
                        <a:solidFill>
                          <a:schemeClr val="tx1"/>
                        </a:solidFill>
                        <a:effectLst/>
                        <a:latin typeface="Arial" charset="0"/>
                        <a:ea typeface="ＭＳ Ｐゴシック" charset="0"/>
                        <a:cs typeface="Cambria"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recommend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list</a:t>
                      </a: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 (v)</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relief</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policy</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coal</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gold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1" i="0" u="none" strike="noStrike" cap="none" normalizeH="0" baseline="0" dirty="0">
                          <a:ln>
                            <a:noFill/>
                          </a:ln>
                          <a:solidFill>
                            <a:schemeClr val="tx1"/>
                          </a:solidFill>
                          <a:effectLst/>
                          <a:latin typeface="Arial" charset="0"/>
                          <a:ea typeface="Cambria" charset="0"/>
                          <a:cs typeface="Times New Roman" charset="0"/>
                        </a:rPr>
                        <a:t>Top 5000</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clay</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silk</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undermine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component</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exam</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apple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cinema</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lamp</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poster</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carbon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allegation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pleased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upset</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bored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short </a:t>
                      </a: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term</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medium</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relieve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potato</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sue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1" i="0" u="none" strike="noStrike" cap="none" normalizeH="0" baseline="0" dirty="0">
                          <a:ln>
                            <a:noFill/>
                          </a:ln>
                          <a:solidFill>
                            <a:schemeClr val="tx1"/>
                          </a:solidFill>
                          <a:effectLst/>
                          <a:latin typeface="Arial" charset="0"/>
                          <a:ea typeface="Cambria" charset="0"/>
                          <a:cs typeface="Times New Roman" charset="0"/>
                        </a:rPr>
                        <a:t>Top 7500</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chair</a:t>
                      </a:r>
                      <a:r>
                        <a:rPr kumimoji="0" lang="es-ES_tradnl" sz="1000" b="0" i="0" u="none" strike="noStrike" cap="none" normalizeH="0" baseline="0" dirty="0">
                          <a:ln>
                            <a:noFill/>
                          </a:ln>
                          <a:solidFill>
                            <a:schemeClr val="tx1"/>
                          </a:solidFill>
                          <a:effectLst/>
                          <a:latin typeface="Arial" charset="0"/>
                          <a:ea typeface="Cambria" charset="0"/>
                          <a:cs typeface="Times New Roman" charset="0"/>
                        </a:rPr>
                        <a:t> (v)</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Cambria" charset="0"/>
                          <a:cs typeface="Times New Roman" charset="0"/>
                        </a:rPr>
                        <a:t>banana</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purple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garlic</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kind</a:t>
                      </a: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 (</a:t>
                      </a: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adj</a:t>
                      </a: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curly</a:t>
                      </a: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 </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blonde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thriller</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romance</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tan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bad-tempered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1" i="0" u="none" strike="noStrike" cap="none" normalizeH="0" baseline="0" dirty="0" err="1">
                          <a:ln>
                            <a:noFill/>
                          </a:ln>
                          <a:solidFill>
                            <a:schemeClr val="tx1"/>
                          </a:solidFill>
                          <a:effectLst/>
                          <a:latin typeface="Arial" charset="0"/>
                          <a:ea typeface="Cambria" charset="0"/>
                          <a:cs typeface="Times New Roman" charset="0"/>
                        </a:rPr>
                        <a:t>Over</a:t>
                      </a:r>
                      <a:r>
                        <a:rPr kumimoji="0" lang="es-ES_tradnl" sz="1000" b="1" i="0" u="none" strike="noStrike" cap="none" normalizeH="0" baseline="0" dirty="0">
                          <a:ln>
                            <a:noFill/>
                          </a:ln>
                          <a:solidFill>
                            <a:schemeClr val="tx1"/>
                          </a:solidFill>
                          <a:effectLst/>
                          <a:latin typeface="Arial" charset="0"/>
                          <a:ea typeface="Cambria" charset="0"/>
                          <a:cs typeface="Times New Roman" charset="0"/>
                        </a:rPr>
                        <a:t> 7500</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Cambria" charset="0"/>
                          <a:cs typeface="Times New Roman" charset="0"/>
                        </a:rPr>
                        <a:t>pear</a:t>
                      </a:r>
                      <a:endParaRPr kumimoji="0" lang="en-GB" sz="1000" b="0" i="0" u="none" strike="noStrike" cap="none" normalizeH="0" baseline="0" dirty="0">
                        <a:ln>
                          <a:noFill/>
                        </a:ln>
                        <a:solidFill>
                          <a:schemeClr val="tx1"/>
                        </a:solidFill>
                        <a:effectLst/>
                        <a:latin typeface="Arial" charset="0"/>
                        <a:ea typeface="Cambria"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Cambria" charset="0"/>
                          <a:cs typeface="Times New Roman" charset="0"/>
                        </a:rPr>
                        <a:t>yoga</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chilli</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medium-sized</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skinny</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moody</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sunburnt</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electrician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a:ln>
                            <a:noFill/>
                          </a:ln>
                          <a:solidFill>
                            <a:schemeClr val="tx1"/>
                          </a:solidFill>
                          <a:effectLst/>
                          <a:latin typeface="Arial" charset="0"/>
                          <a:ea typeface="ＭＳ Ｐゴシック" charset="0"/>
                          <a:cs typeface="Cambria" charset="0"/>
                        </a:rPr>
                        <a:t>civil </a:t>
                      </a: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servant</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dirty="0" err="1">
                          <a:ln>
                            <a:noFill/>
                          </a:ln>
                          <a:solidFill>
                            <a:schemeClr val="tx1"/>
                          </a:solidFill>
                          <a:effectLst/>
                          <a:latin typeface="Arial" charset="0"/>
                          <a:ea typeface="ＭＳ Ｐゴシック" charset="0"/>
                          <a:cs typeface="Cambria" charset="0"/>
                        </a:rPr>
                        <a:t>salmon</a:t>
                      </a: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722284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1349375" y="2065338"/>
            <a:ext cx="644525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Text coverage		Vocabulary size</a:t>
            </a:r>
          </a:p>
          <a:p>
            <a:pPr eaLnBrk="1" hangingPunct="1"/>
            <a:r>
              <a:rPr lang="en-US"/>
              <a:t>50%					100</a:t>
            </a:r>
          </a:p>
          <a:p>
            <a:pPr eaLnBrk="1" hangingPunct="1"/>
            <a:r>
              <a:rPr lang="en-US"/>
              <a:t>72%					1000</a:t>
            </a:r>
          </a:p>
          <a:p>
            <a:pPr eaLnBrk="1" hangingPunct="1"/>
            <a:r>
              <a:rPr lang="en-US"/>
              <a:t>80%					2000</a:t>
            </a:r>
          </a:p>
          <a:p>
            <a:pPr eaLnBrk="1" hangingPunct="1"/>
            <a:r>
              <a:rPr lang="en-US"/>
              <a:t>90%					6000</a:t>
            </a:r>
          </a:p>
          <a:p>
            <a:pPr eaLnBrk="1" hangingPunct="1"/>
            <a:r>
              <a:rPr lang="en-US"/>
              <a:t>97%					15000  (academic texts)</a:t>
            </a:r>
          </a:p>
        </p:txBody>
      </p:sp>
      <p:sp>
        <p:nvSpPr>
          <p:cNvPr id="30723" name="TextBox 3"/>
          <p:cNvSpPr txBox="1">
            <a:spLocks noChangeArrowheads="1"/>
          </p:cNvSpPr>
          <p:nvPr/>
        </p:nvSpPr>
        <p:spPr bwMode="auto">
          <a:xfrm>
            <a:off x="501650" y="404813"/>
            <a:ext cx="50244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00"/>
                </a:solidFill>
              </a:rPr>
              <a:t>How many words do we need?</a:t>
            </a:r>
          </a:p>
        </p:txBody>
      </p:sp>
    </p:spTree>
    <p:extLst>
      <p:ext uri="{BB962C8B-B14F-4D97-AF65-F5344CB8AC3E}">
        <p14:creationId xmlns:p14="http://schemas.microsoft.com/office/powerpoint/2010/main" val="23945959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 y="1366838"/>
            <a:ext cx="7808913" cy="3754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sz="1600" b="1" dirty="0"/>
          </a:p>
          <a:p>
            <a:pPr>
              <a:spcBef>
                <a:spcPct val="50000"/>
              </a:spcBef>
            </a:pPr>
            <a:r>
              <a:rPr lang="en-US" sz="2000" dirty="0">
                <a:latin typeface="Arial" charset="0"/>
              </a:rPr>
              <a:t>90 x 6 </a:t>
            </a:r>
            <a:r>
              <a:rPr lang="en-US" sz="2000" dirty="0" smtClean="0">
                <a:latin typeface="Arial" charset="0"/>
              </a:rPr>
              <a:t>= 540hrs = C2</a:t>
            </a:r>
          </a:p>
          <a:p>
            <a:pPr>
              <a:spcBef>
                <a:spcPct val="50000"/>
              </a:spcBef>
            </a:pPr>
            <a:r>
              <a:rPr lang="en-US" sz="2000" dirty="0" smtClean="0">
                <a:latin typeface="Arial" charset="0"/>
              </a:rPr>
              <a:t>540 ÷ 20/week = 27 weeks or 6 months!</a:t>
            </a:r>
            <a:endParaRPr lang="en-US" sz="2000" dirty="0">
              <a:latin typeface="Arial" charset="0"/>
            </a:endParaRPr>
          </a:p>
          <a:p>
            <a:pPr>
              <a:spcBef>
                <a:spcPct val="50000"/>
              </a:spcBef>
            </a:pPr>
            <a:r>
              <a:rPr lang="en-US" sz="2000" dirty="0" smtClean="0">
                <a:latin typeface="Arial" charset="0"/>
              </a:rPr>
              <a:t>Double it with homework = C2 in a year</a:t>
            </a:r>
            <a:endParaRPr lang="en-US" sz="2000" dirty="0">
              <a:latin typeface="Arial" charset="0"/>
            </a:endParaRPr>
          </a:p>
          <a:p>
            <a:pPr>
              <a:spcBef>
                <a:spcPct val="50000"/>
              </a:spcBef>
            </a:pPr>
            <a:endParaRPr lang="en-US" sz="3200" dirty="0">
              <a:latin typeface="Arial" charset="0"/>
            </a:endParaRPr>
          </a:p>
          <a:p>
            <a:pPr>
              <a:spcBef>
                <a:spcPct val="50000"/>
              </a:spcBef>
            </a:pPr>
            <a:r>
              <a:rPr lang="en-US" sz="2000" dirty="0">
                <a:latin typeface="Arial" charset="0"/>
              </a:rPr>
              <a:t>A2 + 70 + some workbook exercises + enthusiasm +</a:t>
            </a:r>
          </a:p>
          <a:p>
            <a:pPr>
              <a:spcBef>
                <a:spcPct val="50000"/>
              </a:spcBef>
            </a:pPr>
            <a:r>
              <a:rPr lang="en-US" sz="2000" dirty="0">
                <a:latin typeface="Arial" charset="0"/>
              </a:rPr>
              <a:t>success in grammar manipulation = B1</a:t>
            </a:r>
            <a:r>
              <a:rPr lang="en-US" sz="2000" b="1" dirty="0"/>
              <a:t> </a:t>
            </a:r>
          </a:p>
          <a:p>
            <a:pPr>
              <a:spcBef>
                <a:spcPct val="50000"/>
              </a:spcBef>
            </a:pPr>
            <a:endParaRPr lang="en-US" sz="1600" b="1" dirty="0"/>
          </a:p>
        </p:txBody>
      </p:sp>
      <p:sp>
        <p:nvSpPr>
          <p:cNvPr id="37891" name="Text Box 3"/>
          <p:cNvSpPr txBox="1">
            <a:spLocks noChangeArrowheads="1"/>
          </p:cNvSpPr>
          <p:nvPr/>
        </p:nvSpPr>
        <p:spPr bwMode="auto">
          <a:xfrm>
            <a:off x="533400" y="564207"/>
            <a:ext cx="626539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400" b="1" dirty="0" smtClean="0"/>
              <a:t>School levels and </a:t>
            </a:r>
            <a:r>
              <a:rPr lang="en-US" sz="2400" b="1" dirty="0" err="1" smtClean="0"/>
              <a:t>coursebooks</a:t>
            </a:r>
            <a:r>
              <a:rPr lang="en-US" sz="2400" b="1" dirty="0" smtClean="0"/>
              <a:t> – the lies we tell!</a:t>
            </a:r>
            <a:endParaRPr lang="en-GB" sz="2400" dirty="0"/>
          </a:p>
        </p:txBody>
      </p:sp>
    </p:spTree>
    <p:extLst>
      <p:ext uri="{BB962C8B-B14F-4D97-AF65-F5344CB8AC3E}">
        <p14:creationId xmlns:p14="http://schemas.microsoft.com/office/powerpoint/2010/main" val="12358519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611188" y="1125538"/>
            <a:ext cx="8208962" cy="3807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buFont typeface="Times" charset="0"/>
              <a:buNone/>
              <a:defRPr/>
            </a:pPr>
            <a:endParaRPr lang="en-US" b="1" dirty="0" smtClean="0">
              <a:cs typeface="+mn-cs"/>
            </a:endParaRPr>
          </a:p>
          <a:p>
            <a:pPr>
              <a:spcBef>
                <a:spcPct val="50000"/>
              </a:spcBef>
              <a:buFont typeface="Times" charset="0"/>
              <a:buChar char="•"/>
              <a:defRPr/>
            </a:pPr>
            <a:r>
              <a:rPr lang="en-US" sz="2000" dirty="0" smtClean="0">
                <a:latin typeface="Arial" charset="0"/>
                <a:cs typeface="+mn-cs"/>
              </a:rPr>
              <a:t>Students can have a lot of latent grammar knowledge at low levels.</a:t>
            </a:r>
          </a:p>
          <a:p>
            <a:pPr>
              <a:lnSpc>
                <a:spcPct val="70000"/>
              </a:lnSpc>
              <a:spcBef>
                <a:spcPct val="50000"/>
              </a:spcBef>
              <a:buFont typeface="Times" charset="0"/>
              <a:buNone/>
              <a:defRPr/>
            </a:pPr>
            <a:r>
              <a:rPr lang="en-US" sz="2000" dirty="0" smtClean="0">
                <a:latin typeface="Arial" charset="0"/>
                <a:cs typeface="+mn-cs"/>
              </a:rPr>
              <a:t>	</a:t>
            </a:r>
            <a:r>
              <a:rPr lang="en-US" sz="1600" dirty="0" smtClean="0">
                <a:latin typeface="Arial" charset="0"/>
                <a:cs typeface="+mn-cs"/>
              </a:rPr>
              <a:t>see, saw, seen </a:t>
            </a:r>
          </a:p>
          <a:p>
            <a:pPr>
              <a:spcBef>
                <a:spcPct val="50000"/>
              </a:spcBef>
              <a:buFont typeface="Times" charset="0"/>
              <a:buChar char="•"/>
              <a:defRPr/>
            </a:pPr>
            <a:r>
              <a:rPr lang="en-US" sz="2000" dirty="0" smtClean="0">
                <a:latin typeface="Arial" charset="0"/>
                <a:cs typeface="+mn-cs"/>
              </a:rPr>
              <a:t>KET / A2 / Elementary</a:t>
            </a:r>
          </a:p>
          <a:p>
            <a:pPr>
              <a:lnSpc>
                <a:spcPct val="90000"/>
              </a:lnSpc>
              <a:spcBef>
                <a:spcPct val="50000"/>
              </a:spcBef>
              <a:buFont typeface="Times" charset="0"/>
              <a:buNone/>
              <a:defRPr/>
            </a:pPr>
            <a:r>
              <a:rPr lang="en-US" sz="2000" dirty="0" smtClean="0">
                <a:latin typeface="Arial" charset="0"/>
                <a:cs typeface="+mn-cs"/>
              </a:rPr>
              <a:t>	</a:t>
            </a:r>
            <a:r>
              <a:rPr lang="en-US" sz="1600" dirty="0" smtClean="0">
                <a:latin typeface="Arial" charset="0"/>
                <a:cs typeface="+mn-cs"/>
              </a:rPr>
              <a:t>making arrangements, making, agreeing to and rejecting suggestions, stories etc.</a:t>
            </a:r>
          </a:p>
          <a:p>
            <a:pPr>
              <a:lnSpc>
                <a:spcPct val="90000"/>
              </a:lnSpc>
              <a:spcBef>
                <a:spcPct val="50000"/>
              </a:spcBef>
              <a:buFont typeface="Times" charset="0"/>
              <a:buNone/>
              <a:defRPr/>
            </a:pPr>
            <a:r>
              <a:rPr lang="en-US" sz="1600" dirty="0">
                <a:latin typeface="Arial" charset="0"/>
              </a:rPr>
              <a:t>	</a:t>
            </a:r>
            <a:r>
              <a:rPr lang="en-US" sz="1600" dirty="0" smtClean="0">
                <a:latin typeface="Arial" charset="0"/>
                <a:cs typeface="+mn-cs"/>
              </a:rPr>
              <a:t> </a:t>
            </a:r>
            <a:r>
              <a:rPr lang="en-US" sz="1600" dirty="0" smtClean="0">
                <a:latin typeface="Arial" charset="0"/>
              </a:rPr>
              <a:t>= </a:t>
            </a:r>
            <a:r>
              <a:rPr lang="en-US" sz="1600" dirty="0" smtClean="0">
                <a:latin typeface="Arial" charset="0"/>
                <a:cs typeface="+mn-cs"/>
              </a:rPr>
              <a:t>going to / past continuous / </a:t>
            </a:r>
            <a:r>
              <a:rPr lang="en-US" sz="1600" dirty="0" err="1" smtClean="0">
                <a:latin typeface="Arial" charset="0"/>
                <a:cs typeface="+mn-cs"/>
              </a:rPr>
              <a:t>pres</a:t>
            </a:r>
            <a:r>
              <a:rPr lang="en-US" sz="1600" dirty="0" smtClean="0">
                <a:latin typeface="Arial" charset="0"/>
                <a:cs typeface="+mn-cs"/>
              </a:rPr>
              <a:t> perfect modals </a:t>
            </a:r>
          </a:p>
          <a:p>
            <a:pPr>
              <a:spcBef>
                <a:spcPct val="50000"/>
              </a:spcBef>
              <a:buFont typeface="Times" charset="0"/>
              <a:buChar char="•"/>
              <a:defRPr/>
            </a:pPr>
            <a:r>
              <a:rPr lang="en-US" sz="2000" dirty="0" smtClean="0">
                <a:latin typeface="Arial" charset="0"/>
                <a:cs typeface="+mn-cs"/>
              </a:rPr>
              <a:t>Restricting grammar can restrict developing competences.</a:t>
            </a:r>
          </a:p>
          <a:p>
            <a:pPr>
              <a:lnSpc>
                <a:spcPct val="80000"/>
              </a:lnSpc>
              <a:spcBef>
                <a:spcPct val="50000"/>
              </a:spcBef>
              <a:buFont typeface="Times" charset="0"/>
              <a:buNone/>
              <a:defRPr/>
            </a:pPr>
            <a:r>
              <a:rPr lang="en-US" sz="2000" dirty="0" smtClean="0">
                <a:latin typeface="Arial" charset="0"/>
                <a:cs typeface="+mn-cs"/>
              </a:rPr>
              <a:t>	no reference to grammar in global scales of CEFR</a:t>
            </a:r>
            <a:endParaRPr lang="en-US" sz="2000" b="1" dirty="0" smtClean="0">
              <a:cs typeface="+mn-cs"/>
            </a:endParaRPr>
          </a:p>
          <a:p>
            <a:pPr>
              <a:spcBef>
                <a:spcPct val="50000"/>
              </a:spcBef>
              <a:buFont typeface="Times" charset="0"/>
              <a:buNone/>
              <a:defRPr/>
            </a:pPr>
            <a:endParaRPr lang="en-US" sz="1800" b="1" dirty="0" smtClean="0">
              <a:cs typeface="+mn-cs"/>
            </a:endParaRPr>
          </a:p>
        </p:txBody>
      </p:sp>
      <p:sp>
        <p:nvSpPr>
          <p:cNvPr id="80899" name="Rectangle 3"/>
          <p:cNvSpPr>
            <a:spLocks noChangeArrowheads="1"/>
          </p:cNvSpPr>
          <p:nvPr/>
        </p:nvSpPr>
        <p:spPr bwMode="auto">
          <a:xfrm>
            <a:off x="1331913" y="2781300"/>
            <a:ext cx="5410200" cy="914400"/>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382588" indent="-382588">
              <a:defRPr/>
            </a:pPr>
            <a:r>
              <a:rPr lang="en-US" b="1">
                <a:latin typeface="Lucida Handwriting" charset="0"/>
                <a:cs typeface="+mn-cs"/>
              </a:rPr>
              <a:t>	</a:t>
            </a:r>
            <a:endParaRPr lang="en-US">
              <a:cs typeface="+mn-cs"/>
            </a:endParaRPr>
          </a:p>
        </p:txBody>
      </p:sp>
      <p:sp>
        <p:nvSpPr>
          <p:cNvPr id="80900" name="Rectangle 4"/>
          <p:cNvSpPr>
            <a:spLocks noChangeArrowheads="1"/>
          </p:cNvSpPr>
          <p:nvPr/>
        </p:nvSpPr>
        <p:spPr bwMode="auto">
          <a:xfrm>
            <a:off x="1331913" y="3789363"/>
            <a:ext cx="4648200" cy="9144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382588" indent="-382588">
              <a:defRPr/>
            </a:pPr>
            <a:endParaRPr lang="en-US" b="1">
              <a:latin typeface="Lucida Handwriting" charset="0"/>
              <a:cs typeface="+mn-cs"/>
            </a:endParaRPr>
          </a:p>
        </p:txBody>
      </p:sp>
      <p:sp>
        <p:nvSpPr>
          <p:cNvPr id="80901" name="Rectangle 5"/>
          <p:cNvSpPr>
            <a:spLocks noChangeArrowheads="1"/>
          </p:cNvSpPr>
          <p:nvPr/>
        </p:nvSpPr>
        <p:spPr bwMode="auto">
          <a:xfrm>
            <a:off x="1722438" y="7480300"/>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GB">
              <a:cs typeface="+mn-cs"/>
            </a:endParaRPr>
          </a:p>
        </p:txBody>
      </p:sp>
      <p:sp>
        <p:nvSpPr>
          <p:cNvPr id="80902" name="Text Box 6"/>
          <p:cNvSpPr txBox="1">
            <a:spLocks noChangeArrowheads="1"/>
          </p:cNvSpPr>
          <p:nvPr/>
        </p:nvSpPr>
        <p:spPr bwMode="auto">
          <a:xfrm>
            <a:off x="0" y="260350"/>
            <a:ext cx="6324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dirty="0">
                <a:cs typeface="+mn-cs"/>
              </a:rPr>
              <a:t>Defining level by </a:t>
            </a:r>
            <a:r>
              <a:rPr lang="en-US" sz="2400" b="1" dirty="0" smtClean="0">
                <a:cs typeface="+mn-cs"/>
              </a:rPr>
              <a:t>grammar: </a:t>
            </a:r>
            <a:r>
              <a:rPr lang="en-US" sz="2400" b="1" dirty="0">
                <a:cs typeface="+mn-cs"/>
              </a:rPr>
              <a:t>low levels</a:t>
            </a:r>
            <a:endParaRPr lang="en-GB" sz="2400" dirty="0">
              <a:cs typeface="+mn-cs"/>
            </a:endParaRPr>
          </a:p>
        </p:txBody>
      </p:sp>
    </p:spTree>
    <p:extLst>
      <p:ext uri="{BB962C8B-B14F-4D97-AF65-F5344CB8AC3E}">
        <p14:creationId xmlns:p14="http://schemas.microsoft.com/office/powerpoint/2010/main" val="2754395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80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P spid="8090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628801"/>
            <a:ext cx="7056784" cy="4493537"/>
          </a:xfrm>
          <a:prstGeom prst="rect">
            <a:avLst/>
          </a:prstGeom>
          <a:noFill/>
        </p:spPr>
        <p:txBody>
          <a:bodyPr wrap="square" rtlCol="0">
            <a:spAutoFit/>
          </a:bodyPr>
          <a:lstStyle/>
          <a:p>
            <a:pPr marL="342900" indent="-342900">
              <a:buFont typeface="Arial"/>
              <a:buChar char="•"/>
            </a:pPr>
            <a:r>
              <a:rPr lang="en-US" sz="2200" dirty="0"/>
              <a:t>to deal with </a:t>
            </a:r>
            <a:r>
              <a:rPr lang="en-US" sz="2200" dirty="0">
                <a:solidFill>
                  <a:srgbClr val="FF0000"/>
                </a:solidFill>
              </a:rPr>
              <a:t>the business of everyday life </a:t>
            </a:r>
            <a:r>
              <a:rPr lang="en-US" sz="2200" dirty="0"/>
              <a:t>in another country, and to </a:t>
            </a:r>
            <a:r>
              <a:rPr lang="en-US" sz="2200" dirty="0" smtClean="0"/>
              <a:t>help foreigners </a:t>
            </a:r>
            <a:r>
              <a:rPr lang="en-US" sz="2200" dirty="0"/>
              <a:t>staying in their own country to do so;</a:t>
            </a:r>
          </a:p>
          <a:p>
            <a:pPr marL="342900" indent="-342900">
              <a:buFont typeface="Arial"/>
              <a:buChar char="•"/>
            </a:pPr>
            <a:r>
              <a:rPr lang="en-US" sz="2200" dirty="0"/>
              <a:t>to exchange information and ideas with young people and adults </a:t>
            </a:r>
            <a:r>
              <a:rPr lang="en-US" sz="2200" dirty="0" smtClean="0"/>
              <a:t>who speak </a:t>
            </a:r>
            <a:r>
              <a:rPr lang="en-US" sz="2200" dirty="0"/>
              <a:t>a different language and to </a:t>
            </a:r>
            <a:r>
              <a:rPr lang="en-US" sz="2200" dirty="0">
                <a:solidFill>
                  <a:srgbClr val="FF0000"/>
                </a:solidFill>
              </a:rPr>
              <a:t>communicate their thoughts and feelings </a:t>
            </a:r>
            <a:r>
              <a:rPr lang="en-US" sz="2200" dirty="0"/>
              <a:t>to them;</a:t>
            </a:r>
          </a:p>
          <a:p>
            <a:pPr marL="342900" indent="-342900">
              <a:buFont typeface="Arial"/>
              <a:buChar char="•"/>
            </a:pPr>
            <a:r>
              <a:rPr lang="en-US" sz="2200" dirty="0"/>
              <a:t>to achieve a wider and deeper understanding of the way of </a:t>
            </a:r>
            <a:r>
              <a:rPr lang="en-US" sz="2200" dirty="0">
                <a:solidFill>
                  <a:srgbClr val="FF0000"/>
                </a:solidFill>
              </a:rPr>
              <a:t>life </a:t>
            </a:r>
            <a:r>
              <a:rPr lang="en-US" sz="2200" dirty="0" smtClean="0">
                <a:solidFill>
                  <a:srgbClr val="FF0000"/>
                </a:solidFill>
              </a:rPr>
              <a:t>and forms </a:t>
            </a:r>
            <a:r>
              <a:rPr lang="en-US" sz="2200" dirty="0">
                <a:solidFill>
                  <a:srgbClr val="FF0000"/>
                </a:solidFill>
              </a:rPr>
              <a:t>of thought of other peoples </a:t>
            </a:r>
            <a:r>
              <a:rPr lang="en-US" sz="2200" dirty="0"/>
              <a:t>and of their cultural heritage</a:t>
            </a:r>
            <a:r>
              <a:rPr lang="en-US" sz="2200" dirty="0" smtClean="0"/>
              <a:t>.</a:t>
            </a:r>
          </a:p>
          <a:p>
            <a:endParaRPr lang="en-US" sz="2200" dirty="0" smtClean="0">
              <a:solidFill>
                <a:srgbClr val="FF0000"/>
              </a:solidFill>
            </a:endParaRPr>
          </a:p>
          <a:p>
            <a:r>
              <a:rPr lang="en-US" sz="2200" dirty="0" smtClean="0">
                <a:solidFill>
                  <a:srgbClr val="0000FF"/>
                </a:solidFill>
              </a:rPr>
              <a:t>Which did your last lesson fulfill?</a:t>
            </a:r>
          </a:p>
          <a:p>
            <a:r>
              <a:rPr lang="en-US" sz="2200" dirty="0" smtClean="0">
                <a:solidFill>
                  <a:srgbClr val="0000FF"/>
                </a:solidFill>
              </a:rPr>
              <a:t>What aspects does your </a:t>
            </a:r>
            <a:r>
              <a:rPr lang="en-US" sz="2200" dirty="0" err="1" smtClean="0">
                <a:solidFill>
                  <a:srgbClr val="0000FF"/>
                </a:solidFill>
              </a:rPr>
              <a:t>coursebook</a:t>
            </a:r>
            <a:r>
              <a:rPr lang="en-US" sz="2200" dirty="0" smtClean="0">
                <a:solidFill>
                  <a:srgbClr val="0000FF"/>
                </a:solidFill>
              </a:rPr>
              <a:t> cover? How?</a:t>
            </a:r>
          </a:p>
          <a:p>
            <a:r>
              <a:rPr lang="en-US" sz="2200" dirty="0" smtClean="0">
                <a:solidFill>
                  <a:srgbClr val="0000FF"/>
                </a:solidFill>
              </a:rPr>
              <a:t>Are there any which are more important for you?</a:t>
            </a:r>
            <a:endParaRPr lang="en-US" sz="2200" dirty="0">
              <a:solidFill>
                <a:srgbClr val="0000FF"/>
              </a:solidFill>
            </a:endParaRPr>
          </a:p>
        </p:txBody>
      </p:sp>
      <p:pic>
        <p:nvPicPr>
          <p:cNvPr id="3" name="Picture 2"/>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899592" y="908720"/>
            <a:ext cx="2808312" cy="461665"/>
          </a:xfrm>
          <a:prstGeom prst="rect">
            <a:avLst/>
          </a:prstGeom>
          <a:noFill/>
        </p:spPr>
        <p:txBody>
          <a:bodyPr wrap="square" rtlCol="0">
            <a:spAutoFit/>
          </a:bodyPr>
          <a:lstStyle/>
          <a:p>
            <a:r>
              <a:rPr lang="en-US" sz="2400" b="1" dirty="0" smtClean="0"/>
              <a:t>WHY we learn</a:t>
            </a:r>
            <a:endParaRPr lang="en-US" sz="2400" b="1" dirty="0"/>
          </a:p>
        </p:txBody>
      </p:sp>
    </p:spTree>
    <p:extLst>
      <p:ext uri="{BB962C8B-B14F-4D97-AF65-F5344CB8AC3E}">
        <p14:creationId xmlns:p14="http://schemas.microsoft.com/office/powerpoint/2010/main" val="41440509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28600" y="304800"/>
            <a:ext cx="571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cs typeface="+mn-cs"/>
              </a:rPr>
              <a:t>CEFR: syllabus and grammar</a:t>
            </a:r>
            <a:endParaRPr lang="en-US">
              <a:cs typeface="+mn-cs"/>
            </a:endParaRPr>
          </a:p>
        </p:txBody>
      </p:sp>
      <p:sp>
        <p:nvSpPr>
          <p:cNvPr id="92163" name="Text Box 3"/>
          <p:cNvSpPr txBox="1">
            <a:spLocks noChangeArrowheads="1"/>
          </p:cNvSpPr>
          <p:nvPr/>
        </p:nvSpPr>
        <p:spPr bwMode="auto">
          <a:xfrm>
            <a:off x="609600" y="1371600"/>
            <a:ext cx="7086600"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GB" sz="2000" i="1" dirty="0">
                <a:cs typeface="+mn-cs"/>
              </a:rPr>
              <a:t>The inherent </a:t>
            </a:r>
            <a:r>
              <a:rPr lang="en-GB" sz="2000" b="1" i="1" dirty="0">
                <a:cs typeface="+mn-cs"/>
              </a:rPr>
              <a:t>complexity</a:t>
            </a:r>
            <a:r>
              <a:rPr lang="en-GB" sz="2000" i="1" dirty="0">
                <a:cs typeface="+mn-cs"/>
              </a:rPr>
              <a:t> [of a grammar structure] is </a:t>
            </a:r>
            <a:r>
              <a:rPr lang="en-GB" sz="2000" b="1" i="1" dirty="0">
                <a:cs typeface="+mn-cs"/>
              </a:rPr>
              <a:t>not the only ordering principle</a:t>
            </a:r>
            <a:r>
              <a:rPr lang="en-GB" sz="2000" i="1" dirty="0">
                <a:cs typeface="+mn-cs"/>
              </a:rPr>
              <a:t> to be considered [in developing a course].</a:t>
            </a:r>
          </a:p>
          <a:p>
            <a:pPr>
              <a:defRPr/>
            </a:pPr>
            <a:endParaRPr lang="en-GB" sz="2000" i="1" dirty="0">
              <a:cs typeface="+mn-cs"/>
            </a:endParaRPr>
          </a:p>
          <a:p>
            <a:pPr>
              <a:defRPr/>
            </a:pPr>
            <a:r>
              <a:rPr lang="en-GB" sz="2000" i="1" dirty="0">
                <a:cs typeface="+mn-cs"/>
              </a:rPr>
              <a:t>The </a:t>
            </a:r>
            <a:r>
              <a:rPr lang="en-GB" sz="2000" b="1" i="1" dirty="0">
                <a:cs typeface="+mn-cs"/>
              </a:rPr>
              <a:t>communicative yield</a:t>
            </a:r>
            <a:r>
              <a:rPr lang="en-GB" sz="2000" i="1" dirty="0">
                <a:cs typeface="+mn-cs"/>
              </a:rPr>
              <a:t> of grammatical categories has to be taken into account, i.e. their role as exponents of general notions. For instance, should learners follow a progression which leaves them unable, after two years of study, to speak of past experience?</a:t>
            </a:r>
          </a:p>
          <a:p>
            <a:pPr>
              <a:defRPr/>
            </a:pPr>
            <a:endParaRPr lang="en-GB" sz="2000" i="1" dirty="0">
              <a:cs typeface="+mn-cs"/>
            </a:endParaRPr>
          </a:p>
          <a:p>
            <a:pPr>
              <a:defRPr/>
            </a:pPr>
            <a:r>
              <a:rPr lang="en-GB" sz="2000" i="1" dirty="0">
                <a:cs typeface="+mn-cs"/>
              </a:rPr>
              <a:t>Authentic discourse and </a:t>
            </a:r>
            <a:r>
              <a:rPr lang="en-GB" sz="2000" b="1" i="1" dirty="0">
                <a:cs typeface="+mn-cs"/>
              </a:rPr>
              <a:t>written text</a:t>
            </a:r>
            <a:r>
              <a:rPr lang="en-GB" sz="2000" i="1" dirty="0">
                <a:cs typeface="+mn-cs"/>
              </a:rPr>
              <a:t> may to some extent be graded for grammatical difficulty, but are likely to present a learner with  </a:t>
            </a:r>
            <a:r>
              <a:rPr lang="en-GB" sz="2000" b="1" i="1" dirty="0">
                <a:cs typeface="+mn-cs"/>
              </a:rPr>
              <a:t>new structures</a:t>
            </a:r>
            <a:r>
              <a:rPr lang="en-GB" sz="2000" i="1" dirty="0">
                <a:cs typeface="+mn-cs"/>
              </a:rPr>
              <a:t> and perhaps categories, which </a:t>
            </a:r>
            <a:r>
              <a:rPr lang="en-GB" sz="2000" b="1" i="1" dirty="0">
                <a:cs typeface="+mn-cs"/>
              </a:rPr>
              <a:t>adept learners may acquire</a:t>
            </a:r>
            <a:r>
              <a:rPr lang="en-GB" sz="2000" i="1" dirty="0">
                <a:cs typeface="+mn-cs"/>
              </a:rPr>
              <a:t> for active use before others nominally more basic.</a:t>
            </a:r>
            <a:endParaRPr lang="en-US" sz="2000" i="1" dirty="0">
              <a:cs typeface="+mn-cs"/>
            </a:endParaRPr>
          </a:p>
        </p:txBody>
      </p:sp>
      <p:sp>
        <p:nvSpPr>
          <p:cNvPr id="92164" name="Text Box 4"/>
          <p:cNvSpPr txBox="1">
            <a:spLocks noChangeArrowheads="1"/>
          </p:cNvSpPr>
          <p:nvPr/>
        </p:nvSpPr>
        <p:spPr bwMode="auto">
          <a:xfrm>
            <a:off x="1828800" y="5410200"/>
            <a:ext cx="70104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Council of Europe 2001, </a:t>
            </a:r>
            <a:r>
              <a:rPr lang="en-US" sz="1400" i="1">
                <a:cs typeface="+mn-cs"/>
              </a:rPr>
              <a:t>Common European Framework of reference for languages: leraning, teaching, assessment</a:t>
            </a:r>
            <a:r>
              <a:rPr lang="en-US" sz="1400">
                <a:cs typeface="+mn-cs"/>
              </a:rPr>
              <a:t>, CUP p151 </a:t>
            </a:r>
          </a:p>
        </p:txBody>
      </p:sp>
    </p:spTree>
    <p:extLst>
      <p:ext uri="{BB962C8B-B14F-4D97-AF65-F5344CB8AC3E}">
        <p14:creationId xmlns:p14="http://schemas.microsoft.com/office/powerpoint/2010/main" val="34279888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539552" y="1628800"/>
            <a:ext cx="7772400" cy="4876800"/>
          </a:xfrm>
        </p:spPr>
        <p:txBody>
          <a:bodyPr>
            <a:normAutofit/>
          </a:bodyPr>
          <a:lstStyle/>
          <a:p>
            <a:pPr eaLnBrk="1" hangingPunct="1">
              <a:lnSpc>
                <a:spcPct val="90000"/>
              </a:lnSpc>
            </a:pPr>
            <a:r>
              <a:rPr lang="en-US" sz="2000" dirty="0" smtClean="0">
                <a:latin typeface="Arial" charset="0"/>
                <a:ea typeface="ヒラギノ角ゴ Pro W3" charset="0"/>
                <a:cs typeface="ヒラギノ角ゴ Pro W3" charset="0"/>
              </a:rPr>
              <a:t>Continued focus on tense grammar </a:t>
            </a:r>
            <a:r>
              <a:rPr lang="en-US" sz="2000" dirty="0">
                <a:latin typeface="Arial" charset="0"/>
                <a:ea typeface="ヒラギノ角ゴ Pro W3" charset="0"/>
                <a:cs typeface="ヒラギノ角ゴ Pro W3" charset="0"/>
              </a:rPr>
              <a:t>+ </a:t>
            </a:r>
            <a:r>
              <a:rPr lang="en-US" sz="2000" dirty="0" smtClean="0">
                <a:latin typeface="Arial" charset="0"/>
                <a:ea typeface="ヒラギノ角ゴ Pro W3" charset="0"/>
                <a:cs typeface="ヒラギノ角ゴ Pro W3" charset="0"/>
              </a:rPr>
              <a:t>skills.</a:t>
            </a:r>
          </a:p>
          <a:p>
            <a:pPr eaLnBrk="1" hangingPunct="1">
              <a:lnSpc>
                <a:spcPct val="90000"/>
              </a:lnSpc>
            </a:pPr>
            <a:r>
              <a:rPr lang="en-US" sz="2000" dirty="0" smtClean="0">
                <a:latin typeface="Arial" charset="0"/>
                <a:ea typeface="ヒラギノ角ゴ Pro W3" charset="0"/>
                <a:cs typeface="ヒラギノ角ゴ Pro W3" charset="0"/>
              </a:rPr>
              <a:t>Doing </a:t>
            </a:r>
            <a:r>
              <a:rPr lang="en-US" sz="2000" dirty="0">
                <a:latin typeface="Arial" charset="0"/>
                <a:ea typeface="ヒラギノ角ゴ Pro W3" charset="0"/>
                <a:cs typeface="ヒラギノ角ゴ Pro W3" charset="0"/>
              </a:rPr>
              <a:t>a skills activity is not teaching</a:t>
            </a:r>
            <a:r>
              <a:rPr lang="en-US" sz="2000" dirty="0" smtClean="0">
                <a:latin typeface="Arial" charset="0"/>
                <a:ea typeface="ヒラギノ角ゴ Pro W3" charset="0"/>
                <a:cs typeface="ヒラギノ角ゴ Pro W3" charset="0"/>
              </a:rPr>
              <a:t>.</a:t>
            </a:r>
            <a:endParaRPr lang="en-US" sz="2000" dirty="0">
              <a:latin typeface="Arial" charset="0"/>
              <a:ea typeface="ヒラギノ角ゴ Pro W3" charset="0"/>
              <a:cs typeface="ヒラギノ角ゴ Pro W3" charset="0"/>
            </a:endParaRPr>
          </a:p>
          <a:p>
            <a:pPr>
              <a:lnSpc>
                <a:spcPct val="90000"/>
              </a:lnSpc>
            </a:pPr>
            <a:r>
              <a:rPr lang="en-US" sz="2000" dirty="0">
                <a:latin typeface="Arial" charset="0"/>
                <a:ea typeface="ヒラギノ角ゴ Pro W3" charset="0"/>
                <a:cs typeface="ヒラギノ角ゴ Pro W3" charset="0"/>
              </a:rPr>
              <a:t>Receptive skills primarily require lexis</a:t>
            </a:r>
            <a:r>
              <a:rPr lang="en-US" sz="2000" dirty="0" smtClean="0">
                <a:latin typeface="Arial" charset="0"/>
                <a:ea typeface="ヒラギノ角ゴ Pro W3" charset="0"/>
                <a:cs typeface="ヒラギノ角ゴ Pro W3" charset="0"/>
              </a:rPr>
              <a:t>.</a:t>
            </a:r>
            <a:r>
              <a:rPr lang="en-GB" sz="2000" i="1" dirty="0">
                <a:latin typeface="Arial" charset="0"/>
                <a:ea typeface="ヒラギノ角ゴ Pro W3" charset="0"/>
                <a:cs typeface="ヒラギノ角ゴ Pro W3" charset="0"/>
              </a:rPr>
              <a:t> </a:t>
            </a:r>
            <a:endParaRPr lang="en-GB" sz="2000" i="1" dirty="0" smtClean="0">
              <a:latin typeface="Arial" charset="0"/>
              <a:ea typeface="ヒラギノ角ゴ Pro W3" charset="0"/>
              <a:cs typeface="ヒラギノ角ゴ Pro W3" charset="0"/>
            </a:endParaRPr>
          </a:p>
          <a:p>
            <a:pPr marL="0" indent="0">
              <a:lnSpc>
                <a:spcPct val="90000"/>
              </a:lnSpc>
              <a:buNone/>
            </a:pPr>
            <a:r>
              <a:rPr lang="en-GB" sz="2000" i="1" dirty="0">
                <a:latin typeface="Arial" charset="0"/>
                <a:ea typeface="ヒラギノ角ゴ Pro W3" charset="0"/>
                <a:cs typeface="ヒラギノ角ゴ Pro W3" charset="0"/>
              </a:rPr>
              <a:t>	</a:t>
            </a:r>
            <a:r>
              <a:rPr lang="en-GB" sz="1600" i="1" dirty="0" smtClean="0">
                <a:latin typeface="Arial" charset="0"/>
                <a:ea typeface="ヒラギノ角ゴ Pro W3" charset="0"/>
                <a:cs typeface="ヒラギノ角ゴ Pro W3" charset="0"/>
              </a:rPr>
              <a:t>Can </a:t>
            </a:r>
            <a:r>
              <a:rPr lang="en-GB" sz="1600" i="1" dirty="0">
                <a:latin typeface="Arial" charset="0"/>
                <a:ea typeface="ヒラギノ角ゴ Pro W3" charset="0"/>
                <a:cs typeface="ヒラギノ角ゴ Pro W3" charset="0"/>
              </a:rPr>
              <a:t>read with a large degree of independence adapting style and speed of </a:t>
            </a:r>
            <a:r>
              <a:rPr lang="en-GB" sz="1600" i="1" dirty="0" smtClean="0">
                <a:latin typeface="Arial" charset="0"/>
                <a:ea typeface="ヒラギノ角ゴ Pro W3" charset="0"/>
                <a:cs typeface="ヒラギノ角ゴ Pro W3" charset="0"/>
              </a:rPr>
              <a:t>	reading </a:t>
            </a:r>
            <a:r>
              <a:rPr lang="en-GB" sz="1600" i="1" dirty="0">
                <a:latin typeface="Arial" charset="0"/>
                <a:ea typeface="ヒラギノ角ゴ Pro W3" charset="0"/>
                <a:cs typeface="ヒラギノ角ゴ Pro W3" charset="0"/>
              </a:rPr>
              <a:t>to different texts and purposes and using appropriate reference </a:t>
            </a:r>
            <a:r>
              <a:rPr lang="en-GB" sz="1600" i="1" dirty="0" smtClean="0">
                <a:latin typeface="Arial" charset="0"/>
                <a:ea typeface="ヒラギノ角ゴ Pro W3" charset="0"/>
                <a:cs typeface="ヒラギノ角ゴ Pro W3" charset="0"/>
              </a:rPr>
              <a:t>	sources </a:t>
            </a:r>
            <a:r>
              <a:rPr lang="en-GB" sz="1600" i="1" dirty="0">
                <a:latin typeface="Arial" charset="0"/>
                <a:ea typeface="ヒラギノ角ゴ Pro W3" charset="0"/>
                <a:cs typeface="ヒラギノ角ゴ Pro W3" charset="0"/>
              </a:rPr>
              <a:t>selectively. Has </a:t>
            </a:r>
            <a:r>
              <a:rPr lang="en-GB" sz="1600" b="1" i="1" dirty="0">
                <a:latin typeface="Arial" charset="0"/>
                <a:ea typeface="ヒラギノ角ゴ Pro W3" charset="0"/>
                <a:cs typeface="ヒラギノ角ゴ Pro W3" charset="0"/>
              </a:rPr>
              <a:t>a broad active reading vocabulary</a:t>
            </a:r>
            <a:r>
              <a:rPr lang="en-GB" sz="1600" i="1" dirty="0">
                <a:latin typeface="Arial" charset="0"/>
                <a:ea typeface="ヒラギノ角ゴ Pro W3" charset="0"/>
                <a:cs typeface="ヒラギノ角ゴ Pro W3" charset="0"/>
              </a:rPr>
              <a:t>, but may </a:t>
            </a:r>
            <a:r>
              <a:rPr lang="en-GB" sz="1600" i="1" dirty="0" smtClean="0">
                <a:latin typeface="Arial" charset="0"/>
                <a:ea typeface="ヒラギノ角ゴ Pro W3" charset="0"/>
                <a:cs typeface="ヒラギノ角ゴ Pro W3" charset="0"/>
              </a:rPr>
              <a:t>	experience </a:t>
            </a:r>
            <a:r>
              <a:rPr lang="en-GB" sz="1600" b="1" i="1" dirty="0">
                <a:latin typeface="Arial" charset="0"/>
                <a:ea typeface="ヒラギノ角ゴ Pro W3" charset="0"/>
                <a:cs typeface="ヒラギノ角ゴ Pro W3" charset="0"/>
              </a:rPr>
              <a:t>difficulty</a:t>
            </a:r>
            <a:r>
              <a:rPr lang="en-GB" sz="1600" i="1" dirty="0">
                <a:latin typeface="Arial" charset="0"/>
                <a:ea typeface="ヒラギノ角ゴ Pro W3" charset="0"/>
                <a:cs typeface="ヒラギノ角ゴ Pro W3" charset="0"/>
              </a:rPr>
              <a:t> with low frequency </a:t>
            </a:r>
            <a:r>
              <a:rPr lang="en-GB" sz="1600" b="1" i="1" dirty="0">
                <a:latin typeface="Arial" charset="0"/>
                <a:ea typeface="ヒラギノ角ゴ Pro W3" charset="0"/>
                <a:cs typeface="ヒラギノ角ゴ Pro W3" charset="0"/>
              </a:rPr>
              <a:t>idioms</a:t>
            </a:r>
            <a:r>
              <a:rPr lang="en-GB" sz="1600" i="1" dirty="0">
                <a:latin typeface="Arial" charset="0"/>
                <a:ea typeface="ヒラギノ角ゴ Pro W3" charset="0"/>
                <a:cs typeface="ヒラギノ角ゴ Pro W3" charset="0"/>
              </a:rPr>
              <a:t>.</a:t>
            </a:r>
          </a:p>
          <a:p>
            <a:pPr eaLnBrk="1" hangingPunct="1">
              <a:lnSpc>
                <a:spcPct val="90000"/>
              </a:lnSpc>
            </a:pPr>
            <a:endParaRPr lang="en-US" sz="2000" dirty="0" smtClean="0">
              <a:latin typeface="Arial" charset="0"/>
              <a:ea typeface="ヒラギノ角ゴ Pro W3" charset="0"/>
              <a:cs typeface="ヒラギノ角ゴ Pro W3" charset="0"/>
            </a:endParaRPr>
          </a:p>
          <a:p>
            <a:pPr eaLnBrk="1" hangingPunct="1">
              <a:lnSpc>
                <a:spcPct val="90000"/>
              </a:lnSpc>
            </a:pPr>
            <a:r>
              <a:rPr lang="en-US" sz="2000" dirty="0" smtClean="0">
                <a:latin typeface="Arial" charset="0"/>
                <a:ea typeface="ヒラギノ角ゴ Pro W3" charset="0"/>
                <a:cs typeface="ヒラギノ角ゴ Pro W3" charset="0"/>
              </a:rPr>
              <a:t>Single word focus either too easy – AWL – or too infrequent</a:t>
            </a:r>
          </a:p>
          <a:p>
            <a:pPr eaLnBrk="1" hangingPunct="1">
              <a:lnSpc>
                <a:spcPct val="90000"/>
              </a:lnSpc>
            </a:pPr>
            <a:r>
              <a:rPr lang="en-US" sz="2000" dirty="0" smtClean="0">
                <a:latin typeface="Arial" charset="0"/>
                <a:ea typeface="ヒラギノ角ゴ Pro W3" charset="0"/>
                <a:cs typeface="ヒラギノ角ゴ Pro W3" charset="0"/>
              </a:rPr>
              <a:t>Idioms often low frequency</a:t>
            </a:r>
            <a:endParaRPr lang="en-US" sz="2000" dirty="0">
              <a:latin typeface="Arial" charset="0"/>
              <a:ea typeface="ヒラギノ角ゴ Pro W3" charset="0"/>
              <a:cs typeface="ヒラギノ角ゴ Pro W3" charset="0"/>
            </a:endParaRPr>
          </a:p>
          <a:p>
            <a:pPr eaLnBrk="1" hangingPunct="1">
              <a:lnSpc>
                <a:spcPct val="90000"/>
              </a:lnSpc>
              <a:buFontTx/>
              <a:buNone/>
            </a:pPr>
            <a:endParaRPr lang="en-GB" sz="2000" i="1" dirty="0">
              <a:latin typeface="Arial" charset="0"/>
              <a:ea typeface="ヒラギノ角ゴ Pro W3" charset="0"/>
              <a:cs typeface="ヒラギノ角ゴ Pro W3" charset="0"/>
            </a:endParaRPr>
          </a:p>
          <a:p>
            <a:pPr eaLnBrk="1" hangingPunct="1">
              <a:lnSpc>
                <a:spcPct val="90000"/>
              </a:lnSpc>
              <a:buFontTx/>
              <a:buNone/>
            </a:pPr>
            <a:r>
              <a:rPr lang="en-GB" sz="2000" i="1" dirty="0">
                <a:latin typeface="Arial" charset="0"/>
                <a:ea typeface="ヒラギノ角ゴ Pro W3" charset="0"/>
                <a:cs typeface="ヒラギノ角ゴ Pro W3" charset="0"/>
              </a:rPr>
              <a:t>	</a:t>
            </a:r>
            <a:endParaRPr lang="en-GB" sz="2000" dirty="0">
              <a:latin typeface="Arial" charset="0"/>
              <a:ea typeface="ヒラギノ角ゴ Pro W3" charset="0"/>
              <a:cs typeface="ヒラギノ角ゴ Pro W3" charset="0"/>
            </a:endParaRPr>
          </a:p>
          <a:p>
            <a:pPr eaLnBrk="1" hangingPunct="1">
              <a:lnSpc>
                <a:spcPct val="90000"/>
              </a:lnSpc>
              <a:buFontTx/>
              <a:buNone/>
            </a:pPr>
            <a:endParaRPr lang="en-US" sz="2400" dirty="0">
              <a:latin typeface="Arial" charset="0"/>
              <a:ea typeface="ヒラギノ角ゴ Pro W3" charset="0"/>
              <a:cs typeface="ヒラギノ角ゴ Pro W3" charset="0"/>
            </a:endParaRPr>
          </a:p>
        </p:txBody>
      </p:sp>
      <p:sp>
        <p:nvSpPr>
          <p:cNvPr id="89092" name="Text Box 4"/>
          <p:cNvSpPr txBox="1">
            <a:spLocks noChangeArrowheads="1"/>
          </p:cNvSpPr>
          <p:nvPr/>
        </p:nvSpPr>
        <p:spPr bwMode="auto">
          <a:xfrm>
            <a:off x="152400" y="303039"/>
            <a:ext cx="715590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b="1" dirty="0">
                <a:cs typeface="+mn-cs"/>
              </a:rPr>
              <a:t>Defining level by </a:t>
            </a:r>
            <a:r>
              <a:rPr lang="en-US" sz="2400" b="1" dirty="0" smtClean="0">
                <a:cs typeface="+mn-cs"/>
              </a:rPr>
              <a:t>grammar or </a:t>
            </a:r>
            <a:r>
              <a:rPr lang="en-US" sz="2400" b="1" dirty="0" err="1" smtClean="0">
                <a:cs typeface="+mn-cs"/>
              </a:rPr>
              <a:t>idiomaticity</a:t>
            </a:r>
            <a:r>
              <a:rPr lang="en-US" sz="2400" b="1" dirty="0" smtClean="0">
                <a:cs typeface="+mn-cs"/>
              </a:rPr>
              <a:t>: High </a:t>
            </a:r>
            <a:r>
              <a:rPr lang="en-US" sz="2400" b="1" dirty="0">
                <a:cs typeface="+mn-cs"/>
              </a:rPr>
              <a:t>levels</a:t>
            </a:r>
            <a:endParaRPr lang="en-US" sz="2400" dirty="0">
              <a:cs typeface="+mn-cs"/>
            </a:endParaRPr>
          </a:p>
        </p:txBody>
      </p:sp>
    </p:spTree>
    <p:extLst>
      <p:ext uri="{BB962C8B-B14F-4D97-AF65-F5344CB8AC3E}">
        <p14:creationId xmlns:p14="http://schemas.microsoft.com/office/powerpoint/2010/main" val="7744708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228600" y="304800"/>
            <a:ext cx="510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dirty="0">
                <a:cs typeface="+mn-cs"/>
              </a:rPr>
              <a:t>Solutions for mixed levels 1</a:t>
            </a:r>
          </a:p>
        </p:txBody>
      </p:sp>
      <p:sp>
        <p:nvSpPr>
          <p:cNvPr id="24578" name="Rectangle 4"/>
          <p:cNvSpPr>
            <a:spLocks noGrp="1" noChangeArrowheads="1"/>
          </p:cNvSpPr>
          <p:nvPr>
            <p:ph type="body" idx="1"/>
          </p:nvPr>
        </p:nvSpPr>
        <p:spPr>
          <a:xfrm>
            <a:off x="304800" y="1219200"/>
            <a:ext cx="8534400" cy="4876800"/>
          </a:xfrm>
        </p:spPr>
        <p:txBody>
          <a:bodyPr/>
          <a:lstStyle/>
          <a:p>
            <a:pPr eaLnBrk="1" hangingPunct="1"/>
            <a:r>
              <a:rPr lang="en-US" sz="2000" dirty="0">
                <a:latin typeface="Arial" charset="0"/>
                <a:ea typeface="ヒラギノ角ゴ Pro W3" charset="0"/>
                <a:cs typeface="ヒラギノ角ゴ Pro W3" charset="0"/>
              </a:rPr>
              <a:t>Teach some complex grammar as </a:t>
            </a:r>
            <a:r>
              <a:rPr lang="en-US" sz="2000" dirty="0" smtClean="0">
                <a:latin typeface="Arial" charset="0"/>
                <a:ea typeface="ヒラギノ角ゴ Pro W3" charset="0"/>
                <a:cs typeface="ヒラギノ角ゴ Pro W3" charset="0"/>
              </a:rPr>
              <a:t>vocabulary.</a:t>
            </a:r>
          </a:p>
          <a:p>
            <a:r>
              <a:rPr lang="en-US" sz="2000" dirty="0">
                <a:latin typeface="Arial" charset="0"/>
                <a:ea typeface="ヒラギノ角ゴ Pro W3" charset="0"/>
                <a:cs typeface="ヒラギノ角ゴ Pro W3" charset="0"/>
              </a:rPr>
              <a:t>Core easier language tested, but extra to notice.</a:t>
            </a:r>
          </a:p>
          <a:p>
            <a:pPr eaLnBrk="1" hangingPunct="1"/>
            <a:r>
              <a:rPr lang="en-US" sz="2000" dirty="0" smtClean="0">
                <a:latin typeface="Arial" charset="0"/>
                <a:ea typeface="ヒラギノ角ゴ Pro W3" charset="0"/>
                <a:cs typeface="ヒラギノ角ゴ Pro W3" charset="0"/>
              </a:rPr>
              <a:t>Give </a:t>
            </a:r>
            <a:r>
              <a:rPr lang="en-US" sz="2000" dirty="0">
                <a:latin typeface="Arial" charset="0"/>
                <a:ea typeface="ヒラギノ角ゴ Pro W3" charset="0"/>
                <a:cs typeface="ヒラギノ角ゴ Pro W3" charset="0"/>
              </a:rPr>
              <a:t>students opportunity to express real </a:t>
            </a:r>
            <a:r>
              <a:rPr lang="en-US" sz="2000" dirty="0" smtClean="0">
                <a:latin typeface="Arial" charset="0"/>
                <a:ea typeface="ヒラギノ角ゴ Pro W3" charset="0"/>
                <a:cs typeface="ヒラギノ角ゴ Pro W3" charset="0"/>
              </a:rPr>
              <a:t>opinions.</a:t>
            </a:r>
          </a:p>
          <a:p>
            <a:pPr eaLnBrk="1" hangingPunct="1"/>
            <a:r>
              <a:rPr lang="en-US" sz="2000" dirty="0" smtClean="0">
                <a:latin typeface="Arial" charset="0"/>
                <a:ea typeface="ヒラギノ角ゴ Pro W3" charset="0"/>
                <a:cs typeface="ヒラギノ角ゴ Pro W3" charset="0"/>
              </a:rPr>
              <a:t>Explore usage of ‘known’ words. Level as deeper knowledge</a:t>
            </a:r>
          </a:p>
          <a:p>
            <a:pPr eaLnBrk="1" hangingPunct="1"/>
            <a:r>
              <a:rPr lang="en-US" sz="2000" dirty="0" smtClean="0">
                <a:latin typeface="Arial" charset="0"/>
                <a:ea typeface="ヒラギノ角ゴ Pro W3" charset="0"/>
                <a:cs typeface="ヒラギノ角ゴ Pro W3" charset="0"/>
              </a:rPr>
              <a:t>Fuller examples cater for a wider range of level.</a:t>
            </a:r>
          </a:p>
          <a:p>
            <a:pPr eaLnBrk="1" hangingPunct="1"/>
            <a:r>
              <a:rPr lang="en-US" sz="2000" dirty="0" smtClean="0">
                <a:latin typeface="Arial" charset="0"/>
                <a:ea typeface="ヒラギノ角ゴ Pro W3" charset="0"/>
                <a:cs typeface="ヒラギノ角ゴ Pro W3" charset="0"/>
              </a:rPr>
              <a:t>Use </a:t>
            </a:r>
            <a:r>
              <a:rPr lang="en-US" sz="2000" dirty="0" err="1" smtClean="0">
                <a:latin typeface="Arial" charset="0"/>
                <a:ea typeface="ヒラギノ角ゴ Pro W3" charset="0"/>
                <a:cs typeface="ヒラギノ角ゴ Pro W3" charset="0"/>
              </a:rPr>
              <a:t>Ss</a:t>
            </a:r>
            <a:r>
              <a:rPr lang="en-US" sz="2000" dirty="0" smtClean="0">
                <a:latin typeface="Arial" charset="0"/>
                <a:ea typeface="ヒラギノ角ゴ Pro W3" charset="0"/>
                <a:cs typeface="ヒラギノ角ゴ Pro W3" charset="0"/>
              </a:rPr>
              <a:t> output to </a:t>
            </a:r>
            <a:r>
              <a:rPr lang="en-US" sz="2000" dirty="0">
                <a:latin typeface="Arial" charset="0"/>
                <a:ea typeface="ヒラギノ角ゴ Pro W3" charset="0"/>
                <a:cs typeface="ヒラギノ角ゴ Pro W3" charset="0"/>
              </a:rPr>
              <a:t>teach for and beyond </a:t>
            </a:r>
            <a:r>
              <a:rPr lang="ja-JP" altLang="en-US" sz="2000" dirty="0">
                <a:latin typeface="Arial" charset="0"/>
                <a:ea typeface="ヒラギノ角ゴ Pro W3" charset="0"/>
                <a:cs typeface="ヒラギノ角ゴ Pro W3" charset="0"/>
              </a:rPr>
              <a:t>‘</a:t>
            </a:r>
            <a:r>
              <a:rPr lang="en-US" altLang="ja-JP" sz="2000" dirty="0">
                <a:latin typeface="Arial" charset="0"/>
                <a:ea typeface="ヒラギノ角ゴ Pro W3" charset="0"/>
                <a:cs typeface="ヒラギノ角ゴ Pro W3" charset="0"/>
              </a:rPr>
              <a:t>their level</a:t>
            </a:r>
            <a:r>
              <a:rPr lang="ja-JP" altLang="en-US" sz="2000" dirty="0">
                <a:latin typeface="Arial" charset="0"/>
                <a:ea typeface="ヒラギノ角ゴ Pro W3" charset="0"/>
                <a:cs typeface="ヒラギノ角ゴ Pro W3" charset="0"/>
              </a:rPr>
              <a:t>’</a:t>
            </a:r>
            <a:r>
              <a:rPr lang="en-US" altLang="ja-JP" sz="2000" dirty="0" smtClean="0">
                <a:latin typeface="Arial" charset="0"/>
                <a:ea typeface="ヒラギノ角ゴ Pro W3" charset="0"/>
                <a:cs typeface="ヒラギノ角ゴ Pro W3" charset="0"/>
              </a:rPr>
              <a:t>.</a:t>
            </a:r>
            <a:endParaRPr lang="en-US" sz="2000" dirty="0">
              <a:latin typeface="Arial" charset="0"/>
              <a:ea typeface="ヒラギノ角ゴ Pro W3" charset="0"/>
              <a:cs typeface="ヒラギノ角ゴ Pro W3" charset="0"/>
            </a:endParaRPr>
          </a:p>
          <a:p>
            <a:pPr eaLnBrk="1" hangingPunct="1">
              <a:lnSpc>
                <a:spcPct val="70000"/>
              </a:lnSpc>
              <a:buFontTx/>
              <a:buNone/>
            </a:pPr>
            <a:r>
              <a:rPr lang="en-US" sz="1800" dirty="0">
                <a:latin typeface="Arial" charset="0"/>
                <a:ea typeface="ヒラギノ角ゴ Pro W3" charset="0"/>
                <a:cs typeface="ヒラギノ角ゴ Pro W3" charset="0"/>
              </a:rPr>
              <a:t>	</a:t>
            </a:r>
            <a:endParaRPr lang="en-US" sz="28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6642959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515938" y="369888"/>
            <a:ext cx="67119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000000"/>
                </a:solidFill>
              </a:rPr>
              <a:t>Grammar </a:t>
            </a:r>
            <a:r>
              <a:rPr lang="en-US" b="1" dirty="0">
                <a:solidFill>
                  <a:srgbClr val="000000"/>
                </a:solidFill>
              </a:rPr>
              <a:t>as words / phrases at low levels</a:t>
            </a:r>
          </a:p>
        </p:txBody>
      </p:sp>
      <p:sp>
        <p:nvSpPr>
          <p:cNvPr id="32770" name="TextBox 2"/>
          <p:cNvSpPr txBox="1">
            <a:spLocks noChangeArrowheads="1"/>
          </p:cNvSpPr>
          <p:nvPr/>
        </p:nvSpPr>
        <p:spPr bwMode="auto">
          <a:xfrm>
            <a:off x="698500" y="1646238"/>
            <a:ext cx="70739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Have you been to</a:t>
            </a:r>
            <a:r>
              <a:rPr lang="en-US" sz="1800"/>
              <a:t> Brighton?</a:t>
            </a:r>
          </a:p>
          <a:p>
            <a:pPr eaLnBrk="1" hangingPunct="1"/>
            <a:r>
              <a:rPr lang="en-US" sz="1800" i="1"/>
              <a:t>Can you help me</a:t>
            </a:r>
            <a:r>
              <a:rPr lang="en-US" sz="1800"/>
              <a:t>?</a:t>
            </a:r>
          </a:p>
          <a:p>
            <a:pPr eaLnBrk="1" hangingPunct="1"/>
            <a:r>
              <a:rPr lang="en-US" sz="1800" i="1"/>
              <a:t>I'll be there </a:t>
            </a:r>
            <a:r>
              <a:rPr lang="en-US" sz="1800"/>
              <a:t>in 10 minutes.</a:t>
            </a:r>
          </a:p>
          <a:p>
            <a:pPr eaLnBrk="1" hangingPunct="1"/>
            <a:r>
              <a:rPr lang="en-US" sz="1800" i="1"/>
              <a:t>Maybe we should</a:t>
            </a:r>
            <a:r>
              <a:rPr lang="en-US" sz="1800"/>
              <a:t> go now.</a:t>
            </a:r>
          </a:p>
          <a:p>
            <a:pPr eaLnBrk="1" hangingPunct="1"/>
            <a:r>
              <a:rPr lang="en-US" sz="1800" i="1"/>
              <a:t>I must </a:t>
            </a:r>
            <a:r>
              <a:rPr lang="en-US" sz="1800"/>
              <a:t>buy some water. </a:t>
            </a:r>
          </a:p>
          <a:p>
            <a:pPr eaLnBrk="1" hangingPunct="1"/>
            <a:r>
              <a:rPr lang="en-US" sz="1800" i="1"/>
              <a:t>I have to </a:t>
            </a:r>
            <a:r>
              <a:rPr lang="en-US" sz="1800"/>
              <a:t>go</a:t>
            </a:r>
            <a:r>
              <a:rPr lang="en-US" sz="1800" i="1"/>
              <a:t> </a:t>
            </a:r>
            <a:r>
              <a:rPr lang="en-US" sz="1800"/>
              <a:t>to the bank.</a:t>
            </a:r>
          </a:p>
          <a:p>
            <a:pPr eaLnBrk="1" hangingPunct="1"/>
            <a:r>
              <a:rPr lang="en-US" sz="1800"/>
              <a:t>Where / what time </a:t>
            </a:r>
            <a:r>
              <a:rPr lang="en-US" sz="1800" i="1"/>
              <a:t>shall we meet</a:t>
            </a:r>
            <a:r>
              <a:rPr lang="en-US" sz="1800"/>
              <a:t>?</a:t>
            </a:r>
          </a:p>
          <a:p>
            <a:pPr eaLnBrk="1" hangingPunct="1"/>
            <a:r>
              <a:rPr lang="en-US" sz="1800" i="1"/>
              <a:t>We could </a:t>
            </a:r>
            <a:r>
              <a:rPr lang="en-US" sz="1800"/>
              <a:t>ask, </a:t>
            </a:r>
            <a:r>
              <a:rPr lang="en-US" sz="1800" i="1"/>
              <a:t>if you want</a:t>
            </a:r>
            <a:r>
              <a:rPr lang="en-US" sz="1800"/>
              <a:t>.</a:t>
            </a:r>
          </a:p>
          <a:p>
            <a:pPr eaLnBrk="1" hangingPunct="1"/>
            <a:r>
              <a:rPr lang="en-US" sz="1800" i="1"/>
              <a:t>If you want to </a:t>
            </a:r>
            <a:r>
              <a:rPr lang="en-US" sz="1800"/>
              <a:t>go shopping, </a:t>
            </a:r>
            <a:r>
              <a:rPr lang="en-US" sz="1800" i="1"/>
              <a:t>I'd go / I wouldn't go to </a:t>
            </a:r>
            <a:r>
              <a:rPr lang="en-US" sz="1800"/>
              <a:t>Oxford street.</a:t>
            </a:r>
          </a:p>
          <a:p>
            <a:pPr eaLnBrk="1" hangingPunct="1"/>
            <a:endParaRPr lang="en-US"/>
          </a:p>
        </p:txBody>
      </p:sp>
    </p:spTree>
    <p:extLst>
      <p:ext uri="{BB962C8B-B14F-4D97-AF65-F5344CB8AC3E}">
        <p14:creationId xmlns:p14="http://schemas.microsoft.com/office/powerpoint/2010/main" val="1755673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541821" y="381030"/>
            <a:ext cx="57213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000000"/>
                </a:solidFill>
              </a:rPr>
              <a:t>Core easier tested but extra to notice</a:t>
            </a:r>
            <a:endParaRPr lang="en-US" b="1" dirty="0">
              <a:solidFill>
                <a:srgbClr val="000000"/>
              </a:solidFill>
            </a:endParaRPr>
          </a:p>
        </p:txBody>
      </p:sp>
      <p:sp>
        <p:nvSpPr>
          <p:cNvPr id="33794" name="TextBox 2"/>
          <p:cNvSpPr txBox="1">
            <a:spLocks noChangeArrowheads="1"/>
          </p:cNvSpPr>
          <p:nvPr/>
        </p:nvSpPr>
        <p:spPr bwMode="auto">
          <a:xfrm>
            <a:off x="544513" y="1590675"/>
            <a:ext cx="8208962"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t>How much is it?</a:t>
            </a:r>
          </a:p>
          <a:p>
            <a:pPr eaLnBrk="1" hangingPunct="1"/>
            <a:r>
              <a:rPr lang="en-GB" sz="1600"/>
              <a:t>What time shall we meet?  </a:t>
            </a:r>
          </a:p>
          <a:p>
            <a:pPr eaLnBrk="1" hangingPunct="1"/>
            <a:r>
              <a:rPr lang="en-GB" sz="1600"/>
              <a:t>When does it start?		</a:t>
            </a:r>
          </a:p>
          <a:p>
            <a:pPr eaLnBrk="1" hangingPunct="1"/>
            <a:r>
              <a:rPr lang="en-GB" sz="1600"/>
              <a:t>What time does your flight leave?</a:t>
            </a:r>
          </a:p>
          <a:p>
            <a:pPr eaLnBrk="1" hangingPunct="1"/>
            <a:r>
              <a:rPr lang="en-GB" sz="1600"/>
              <a:t>What time do we have to be at the airport?</a:t>
            </a:r>
          </a:p>
          <a:p>
            <a:pPr eaLnBrk="1" hangingPunct="1"/>
            <a:r>
              <a:rPr lang="en-GB" sz="1600"/>
              <a:t>So what time (do you think) we should  leave here?</a:t>
            </a:r>
          </a:p>
          <a:p>
            <a:pPr eaLnBrk="1" hangingPunct="1"/>
            <a:r>
              <a:rPr lang="en-GB" sz="1600"/>
              <a:t>How long will you be?</a:t>
            </a:r>
          </a:p>
          <a:p>
            <a:pPr eaLnBrk="1" hangingPunct="1"/>
            <a:r>
              <a:rPr lang="en-GB" sz="1600"/>
              <a:t>How far is it?</a:t>
            </a:r>
          </a:p>
          <a:p>
            <a:pPr eaLnBrk="1" hangingPunct="1"/>
            <a:r>
              <a:rPr lang="en-GB" sz="1600"/>
              <a:t>How old is he?</a:t>
            </a:r>
          </a:p>
          <a:p>
            <a:pPr eaLnBrk="1" hangingPunct="1"/>
            <a:r>
              <a:rPr lang="en-GB" sz="1600"/>
              <a:t>How many people were there?</a:t>
            </a:r>
          </a:p>
          <a:p>
            <a:pPr eaLnBrk="1" hangingPunct="1"/>
            <a:r>
              <a:rPr lang="en-GB" sz="1600"/>
              <a:t>How many people are unemployed?</a:t>
            </a:r>
          </a:p>
          <a:p>
            <a:pPr eaLnBrk="1" hangingPunct="1"/>
            <a:r>
              <a:rPr lang="en-GB" sz="1600"/>
              <a:t>How long have you been here?</a:t>
            </a:r>
          </a:p>
          <a:p>
            <a:pPr eaLnBrk="1" hangingPunct="1"/>
            <a:r>
              <a:rPr lang="en-GB" sz="1600"/>
              <a:t>What's the average wage? </a:t>
            </a:r>
          </a:p>
          <a:p>
            <a:pPr eaLnBrk="1" hangingPunct="1"/>
            <a:r>
              <a:rPr lang="en-GB" sz="1600"/>
              <a:t>		                age people leave home?</a:t>
            </a:r>
          </a:p>
          <a:p>
            <a:pPr eaLnBrk="1" hangingPunct="1"/>
            <a:r>
              <a:rPr lang="en-GB" sz="1600"/>
              <a:t>				age people get married?</a:t>
            </a:r>
          </a:p>
          <a:p>
            <a:pPr eaLnBrk="1" hangingPunct="1"/>
            <a:r>
              <a:rPr lang="en-GB" sz="1600"/>
              <a:t>				age people retire? 			(1000-2000) any other ideas (die)</a:t>
            </a:r>
          </a:p>
        </p:txBody>
      </p:sp>
    </p:spTree>
    <p:extLst>
      <p:ext uri="{BB962C8B-B14F-4D97-AF65-F5344CB8AC3E}">
        <p14:creationId xmlns:p14="http://schemas.microsoft.com/office/powerpoint/2010/main" val="2926760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1"/>
          <p:cNvSpPr txBox="1">
            <a:spLocks noChangeArrowheads="1"/>
          </p:cNvSpPr>
          <p:nvPr/>
        </p:nvSpPr>
        <p:spPr bwMode="auto">
          <a:xfrm>
            <a:off x="363538" y="633413"/>
            <a:ext cx="68786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t>Opinions</a:t>
            </a:r>
            <a:endParaRPr lang="en-US" sz="2000" b="1" dirty="0"/>
          </a:p>
        </p:txBody>
      </p:sp>
      <p:sp>
        <p:nvSpPr>
          <p:cNvPr id="3" name="TextBox 2"/>
          <p:cNvSpPr txBox="1">
            <a:spLocks noChangeArrowheads="1"/>
          </p:cNvSpPr>
          <p:nvPr/>
        </p:nvSpPr>
        <p:spPr bwMode="auto">
          <a:xfrm>
            <a:off x="874713" y="2136775"/>
            <a:ext cx="7061200"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The government</a:t>
            </a:r>
            <a:endParaRPr lang="en-US" sz="1800"/>
          </a:p>
          <a:p>
            <a:pPr eaLnBrk="1" hangingPunct="1"/>
            <a:r>
              <a:rPr lang="en-US" sz="1800" i="1"/>
              <a:t>His flat</a:t>
            </a:r>
            <a:endParaRPr lang="en-US" sz="1800"/>
          </a:p>
          <a:p>
            <a:pPr eaLnBrk="1" hangingPunct="1"/>
            <a:r>
              <a:rPr lang="en-US" sz="1800" i="1"/>
              <a:t>My school                                    good</a:t>
            </a:r>
            <a:endParaRPr lang="en-US" sz="1800"/>
          </a:p>
          <a:p>
            <a:pPr eaLnBrk="1" hangingPunct="1"/>
            <a:r>
              <a:rPr lang="en-US" sz="1800" i="1"/>
              <a:t>Our teacher                 is             OK</a:t>
            </a:r>
            <a:endParaRPr lang="en-US" sz="1800"/>
          </a:p>
          <a:p>
            <a:pPr eaLnBrk="1" hangingPunct="1"/>
            <a:r>
              <a:rPr lang="en-US" sz="1800" i="1"/>
              <a:t>The food                                      bad</a:t>
            </a:r>
            <a:endParaRPr lang="en-US" sz="1800"/>
          </a:p>
          <a:p>
            <a:pPr eaLnBrk="1" hangingPunct="1"/>
            <a:r>
              <a:rPr lang="en-US" sz="1800" i="1"/>
              <a:t>The area</a:t>
            </a:r>
            <a:endParaRPr lang="en-US" sz="1800"/>
          </a:p>
          <a:p>
            <a:pPr eaLnBrk="1" hangingPunct="1"/>
            <a:r>
              <a:rPr lang="en-US" sz="1800" i="1"/>
              <a:t>This</a:t>
            </a:r>
            <a:endParaRPr lang="en-US" sz="1800"/>
          </a:p>
          <a:p>
            <a:pPr eaLnBrk="1" hangingPunct="1"/>
            <a:r>
              <a:rPr lang="en-US" sz="1800" i="1"/>
              <a:t>The economy</a:t>
            </a:r>
            <a:endParaRPr lang="en-US" sz="1800"/>
          </a:p>
          <a:p>
            <a:pPr eaLnBrk="1" hangingPunct="1"/>
            <a:r>
              <a:rPr lang="en-US" sz="1800" i="1"/>
              <a:t>That restaurant</a:t>
            </a:r>
            <a:endParaRPr lang="en-US"/>
          </a:p>
        </p:txBody>
      </p:sp>
      <p:sp>
        <p:nvSpPr>
          <p:cNvPr id="4" name="TextBox 3"/>
          <p:cNvSpPr txBox="1">
            <a:spLocks noChangeArrowheads="1"/>
          </p:cNvSpPr>
          <p:nvPr/>
        </p:nvSpPr>
        <p:spPr bwMode="auto">
          <a:xfrm>
            <a:off x="363538" y="4954588"/>
            <a:ext cx="824706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In general we not only underestimate the frequency of 'serious' words but also the interests and abilities of low level learners</a:t>
            </a:r>
          </a:p>
        </p:txBody>
      </p:sp>
      <p:sp>
        <p:nvSpPr>
          <p:cNvPr id="5" name="TextBox 4"/>
          <p:cNvSpPr txBox="1">
            <a:spLocks noChangeArrowheads="1"/>
          </p:cNvSpPr>
          <p:nvPr/>
        </p:nvSpPr>
        <p:spPr bwMode="auto">
          <a:xfrm>
            <a:off x="874713" y="1858963"/>
            <a:ext cx="7567612"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t>The US government is bad. They don't do anything.</a:t>
            </a:r>
          </a:p>
          <a:p>
            <a:pPr eaLnBrk="1" hangingPunct="1"/>
            <a:r>
              <a:rPr lang="en-US" sz="2000" i="1"/>
              <a:t>His new flat is good. It's big.</a:t>
            </a:r>
          </a:p>
          <a:p>
            <a:pPr eaLnBrk="1" hangingPunct="1"/>
            <a:r>
              <a:rPr lang="en-US" sz="2000" i="1"/>
              <a:t>My son's school is OK.  He's happy there.                          </a:t>
            </a:r>
          </a:p>
          <a:p>
            <a:pPr eaLnBrk="1" hangingPunct="1"/>
            <a:r>
              <a:rPr lang="en-US" sz="2000" i="1"/>
              <a:t>Our science teacher is good. She explains things well.                 </a:t>
            </a:r>
          </a:p>
          <a:p>
            <a:pPr eaLnBrk="1" hangingPunct="1"/>
            <a:r>
              <a:rPr lang="en-US" sz="2000" i="1"/>
              <a:t>The food here is bad. It doesn't taste nice.                         </a:t>
            </a:r>
          </a:p>
          <a:p>
            <a:pPr eaLnBrk="1" hangingPunct="1"/>
            <a:r>
              <a:rPr lang="en-US" sz="2000" i="1"/>
              <a:t>The area near the station is bad. There's a lot of crime.</a:t>
            </a:r>
          </a:p>
          <a:p>
            <a:pPr eaLnBrk="1" hangingPunct="1"/>
            <a:r>
              <a:rPr lang="en-US" sz="2000" i="1"/>
              <a:t>This coffee is good. It's nice and strong.</a:t>
            </a:r>
          </a:p>
          <a:p>
            <a:pPr eaLnBrk="1" hangingPunct="1"/>
            <a:r>
              <a:rPr lang="en-US" sz="2000" i="1"/>
              <a:t>The French economy is bad. There's a lot of unemployment.</a:t>
            </a:r>
          </a:p>
          <a:p>
            <a:pPr eaLnBrk="1" hangingPunct="1"/>
            <a:r>
              <a:rPr lang="en-US" sz="2000" i="1"/>
              <a:t>That French restaurant is OK. The food's nice, but it's expensive.</a:t>
            </a:r>
            <a:endParaRPr lang="en-US" sz="2000"/>
          </a:p>
        </p:txBody>
      </p:sp>
    </p:spTree>
    <p:extLst>
      <p:ext uri="{BB962C8B-B14F-4D97-AF65-F5344CB8AC3E}">
        <p14:creationId xmlns:p14="http://schemas.microsoft.com/office/powerpoint/2010/main" val="272602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2"/>
          <p:cNvSpPr txBox="1">
            <a:spLocks noChangeArrowheads="1"/>
          </p:cNvSpPr>
          <p:nvPr/>
        </p:nvSpPr>
        <p:spPr bwMode="auto">
          <a:xfrm>
            <a:off x="515938" y="544513"/>
            <a:ext cx="329819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Usage of known words</a:t>
            </a:r>
            <a:endParaRPr lang="en-US" dirty="0"/>
          </a:p>
        </p:txBody>
      </p:sp>
      <p:sp>
        <p:nvSpPr>
          <p:cNvPr id="40962" name="TextBox 3"/>
          <p:cNvSpPr txBox="1">
            <a:spLocks noChangeArrowheads="1"/>
          </p:cNvSpPr>
          <p:nvPr/>
        </p:nvSpPr>
        <p:spPr bwMode="auto">
          <a:xfrm>
            <a:off x="739775" y="1500188"/>
            <a:ext cx="40465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staff: exploring collocations</a:t>
            </a:r>
          </a:p>
          <a:p>
            <a:pPr eaLnBrk="1" hangingPunct="1"/>
            <a:r>
              <a:rPr lang="en-US"/>
              <a:t>recession: exploring co-text</a:t>
            </a:r>
          </a:p>
          <a:p>
            <a:pPr eaLnBrk="1" hangingPunct="1"/>
            <a:endParaRPr lang="en-US"/>
          </a:p>
        </p:txBody>
      </p:sp>
      <p:pic>
        <p:nvPicPr>
          <p:cNvPr id="5" name="Picture 4" descr="staffmindma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5" y="0"/>
            <a:ext cx="108823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p:nvSpPr>
        <p:spPr bwMode="auto">
          <a:xfrm>
            <a:off x="739775" y="2703513"/>
            <a:ext cx="7381875"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600"/>
              <a:t>When there's a recession what happens?</a:t>
            </a:r>
          </a:p>
          <a:p>
            <a:pPr eaLnBrk="1" hangingPunct="1"/>
            <a:r>
              <a:rPr lang="en-GB" sz="1600" i="1"/>
              <a:t>- unemployment goes up / soars*</a:t>
            </a:r>
            <a:endParaRPr lang="en-GB" sz="1600"/>
          </a:p>
          <a:p>
            <a:pPr eaLnBrk="1" hangingPunct="1"/>
            <a:r>
              <a:rPr lang="en-GB" sz="1600" i="1"/>
              <a:t>- people lose their jobs / get made redundant*</a:t>
            </a:r>
            <a:endParaRPr lang="en-GB" sz="1600"/>
          </a:p>
          <a:p>
            <a:pPr eaLnBrk="1" hangingPunct="1"/>
            <a:r>
              <a:rPr lang="en-GB" sz="1600" i="1"/>
              <a:t>- companies close / go bankrupt*</a:t>
            </a:r>
            <a:endParaRPr lang="en-GB" sz="1600"/>
          </a:p>
          <a:p>
            <a:pPr eaLnBrk="1" hangingPunct="1"/>
            <a:r>
              <a:rPr lang="en-GB" sz="1600" i="1"/>
              <a:t>- the government (everyone) makes cuts</a:t>
            </a:r>
            <a:endParaRPr lang="en-GB" sz="1600"/>
          </a:p>
          <a:p>
            <a:pPr eaLnBrk="1" hangingPunct="1"/>
            <a:r>
              <a:rPr lang="en-GB" sz="1600" i="1"/>
              <a:t>- sell the car / get rid of any luxuries*</a:t>
            </a:r>
            <a:endParaRPr lang="en-GB" sz="1600"/>
          </a:p>
          <a:p>
            <a:pPr eaLnBrk="1" hangingPunct="1"/>
            <a:r>
              <a:rPr lang="en-GB" sz="1600" i="1"/>
              <a:t>- get into debt</a:t>
            </a:r>
            <a:endParaRPr lang="en-GB" sz="1600"/>
          </a:p>
          <a:p>
            <a:pPr eaLnBrk="1" hangingPunct="1"/>
            <a:r>
              <a:rPr lang="en-GB" sz="1600" i="1"/>
              <a:t>- lose their house / get repossessed*</a:t>
            </a:r>
            <a:endParaRPr lang="en-GB" sz="1600"/>
          </a:p>
          <a:p>
            <a:pPr eaLnBrk="1" hangingPunct="1"/>
            <a:r>
              <a:rPr lang="en-GB" sz="1600" i="1"/>
              <a:t>- have difficulties / struggle*</a:t>
            </a:r>
            <a:endParaRPr lang="en-GB" sz="1600"/>
          </a:p>
          <a:p>
            <a:pPr eaLnBrk="1" hangingPunct="1"/>
            <a:r>
              <a:rPr lang="en-GB" sz="1600" i="1"/>
              <a:t>- don't spend money / people tighten their belts*</a:t>
            </a:r>
            <a:endParaRPr lang="en-GB" sz="1600"/>
          </a:p>
          <a:p>
            <a:pPr eaLnBrk="1" hangingPunct="1"/>
            <a:endParaRPr lang="en-US"/>
          </a:p>
        </p:txBody>
      </p:sp>
    </p:spTree>
    <p:extLst>
      <p:ext uri="{BB962C8B-B14F-4D97-AF65-F5344CB8AC3E}">
        <p14:creationId xmlns:p14="http://schemas.microsoft.com/office/powerpoint/2010/main" val="474677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474662" y="433388"/>
            <a:ext cx="67616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t>Exploring known words and fuller examples</a:t>
            </a:r>
            <a:endParaRPr lang="en-US" sz="2000" b="1" dirty="0">
              <a:solidFill>
                <a:srgbClr val="FF0000"/>
              </a:solidFill>
            </a:endParaRPr>
          </a:p>
        </p:txBody>
      </p:sp>
      <p:sp>
        <p:nvSpPr>
          <p:cNvPr id="3" name="TextBox 2"/>
          <p:cNvSpPr txBox="1">
            <a:spLocks noChangeArrowheads="1"/>
          </p:cNvSpPr>
          <p:nvPr/>
        </p:nvSpPr>
        <p:spPr bwMode="auto">
          <a:xfrm>
            <a:off x="1027113" y="2246313"/>
            <a:ext cx="7089775"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FFFF"/>
                </a:solidFill>
              </a:rPr>
              <a:t>The determination of the readily available phosphorus of soils</a:t>
            </a:r>
            <a:endParaRPr lang="en-GB" sz="1600" dirty="0">
              <a:solidFill>
                <a:srgbClr val="FFFFFF"/>
              </a:solidFill>
            </a:endParaRPr>
          </a:p>
          <a:p>
            <a:pPr eaLnBrk="1" hangingPunct="1"/>
            <a:r>
              <a:rPr lang="en-US" sz="1600" dirty="0">
                <a:solidFill>
                  <a:srgbClr val="FFFFFF"/>
                </a:solidFill>
              </a:rPr>
              <a:t>The information available in brief visual presentations.</a:t>
            </a:r>
            <a:endParaRPr lang="en-GB" sz="1600" dirty="0">
              <a:solidFill>
                <a:srgbClr val="FFFFFF"/>
              </a:solidFill>
            </a:endParaRPr>
          </a:p>
          <a:p>
            <a:pPr eaLnBrk="1" hangingPunct="1"/>
            <a:endParaRPr lang="en-US" sz="1600" dirty="0">
              <a:solidFill>
                <a:srgbClr val="FFFFFF"/>
              </a:solidFill>
            </a:endParaRPr>
          </a:p>
          <a:p>
            <a:pPr eaLnBrk="1" hangingPunct="1"/>
            <a:r>
              <a:rPr lang="en-US" sz="1600" dirty="0">
                <a:solidFill>
                  <a:srgbClr val="FFFFFF"/>
                </a:solidFill>
              </a:rPr>
              <a:t>Rate of cell death in parkinsonism indicates active </a:t>
            </a:r>
            <a:r>
              <a:rPr lang="en-US" sz="1600" dirty="0" err="1">
                <a:solidFill>
                  <a:srgbClr val="FFFFFF"/>
                </a:solidFill>
              </a:rPr>
              <a:t>neuropathological</a:t>
            </a:r>
            <a:r>
              <a:rPr lang="en-US" sz="1600" dirty="0">
                <a:solidFill>
                  <a:srgbClr val="FFFFFF"/>
                </a:solidFill>
              </a:rPr>
              <a:t> process</a:t>
            </a:r>
          </a:p>
          <a:p>
            <a:pPr eaLnBrk="1" hangingPunct="1"/>
            <a:r>
              <a:rPr lang="en-US" sz="1600" dirty="0"/>
              <a:t>Native American mitochondrial DNA analysis indicates that the </a:t>
            </a:r>
            <a:r>
              <a:rPr lang="en-US" sz="1600" dirty="0" err="1"/>
              <a:t>Amerind</a:t>
            </a:r>
            <a:r>
              <a:rPr lang="en-US" sz="1600" dirty="0"/>
              <a:t> and the </a:t>
            </a:r>
            <a:r>
              <a:rPr lang="en-US" sz="1600" dirty="0" err="1"/>
              <a:t>Nadene</a:t>
            </a:r>
            <a:r>
              <a:rPr lang="en-US" sz="1600" dirty="0"/>
              <a:t> populations were founded by two independent migrations.</a:t>
            </a:r>
            <a:endParaRPr lang="en-GB" sz="1600" dirty="0"/>
          </a:p>
          <a:p>
            <a:pPr eaLnBrk="1" hangingPunct="1"/>
            <a:endParaRPr lang="en-US" sz="1600" dirty="0"/>
          </a:p>
          <a:p>
            <a:pPr eaLnBrk="1" hangingPunct="1"/>
            <a:r>
              <a:rPr lang="en-US" sz="1600" dirty="0"/>
              <a:t>Trust and breach of the psychological contract</a:t>
            </a:r>
            <a:endParaRPr lang="en-GB" sz="1600" dirty="0"/>
          </a:p>
          <a:p>
            <a:pPr eaLnBrk="1" hangingPunct="1"/>
            <a:r>
              <a:rPr lang="en-US" sz="1600" dirty="0"/>
              <a:t>Contract enforceability and economic institutions in early trade: The </a:t>
            </a:r>
            <a:r>
              <a:rPr lang="en-US" sz="1600" dirty="0" err="1"/>
              <a:t>Maghribi</a:t>
            </a:r>
            <a:r>
              <a:rPr lang="en-US" sz="1600" dirty="0"/>
              <a:t> traders' coalition</a:t>
            </a:r>
            <a:endParaRPr lang="en-GB" dirty="0"/>
          </a:p>
          <a:p>
            <a:pPr eaLnBrk="1" hangingPunct="1"/>
            <a:endParaRPr lang="en-US" dirty="0"/>
          </a:p>
        </p:txBody>
      </p:sp>
      <p:sp>
        <p:nvSpPr>
          <p:cNvPr id="4" name="TextBox 3"/>
          <p:cNvSpPr txBox="1">
            <a:spLocks noChangeArrowheads="1"/>
          </p:cNvSpPr>
          <p:nvPr/>
        </p:nvSpPr>
        <p:spPr bwMode="auto">
          <a:xfrm>
            <a:off x="1027113" y="1423988"/>
            <a:ext cx="7089775"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1600" dirty="0" err="1"/>
              <a:t>The</a:t>
            </a:r>
            <a:r>
              <a:rPr lang="es-ES_tradnl" sz="1600" dirty="0"/>
              <a:t> </a:t>
            </a:r>
            <a:r>
              <a:rPr lang="es-ES_tradnl" sz="1600" dirty="0" err="1"/>
              <a:t>apartment</a:t>
            </a:r>
            <a:r>
              <a:rPr lang="es-ES_tradnl" sz="1600" dirty="0"/>
              <a:t> </a:t>
            </a:r>
            <a:r>
              <a:rPr lang="es-ES_tradnl" sz="1600" dirty="0" err="1"/>
              <a:t>will</a:t>
            </a:r>
            <a:r>
              <a:rPr lang="es-ES_tradnl" sz="1600" dirty="0"/>
              <a:t> be </a:t>
            </a:r>
            <a:r>
              <a:rPr lang="es-ES_tradnl" sz="1600" b="1" dirty="0" err="1"/>
              <a:t>available</a:t>
            </a:r>
            <a:r>
              <a:rPr lang="es-ES_tradnl" sz="1600" dirty="0"/>
              <a:t> </a:t>
            </a:r>
            <a:r>
              <a:rPr lang="es-ES_tradnl" sz="1600" dirty="0" err="1"/>
              <a:t>on</a:t>
            </a:r>
            <a:r>
              <a:rPr lang="es-ES_tradnl" sz="1600" dirty="0"/>
              <a:t> June </a:t>
            </a:r>
            <a:r>
              <a:rPr lang="es-ES_tradnl" sz="1600" dirty="0" err="1"/>
              <a:t>first</a:t>
            </a:r>
            <a:endParaRPr lang="en-GB" sz="1600" dirty="0"/>
          </a:p>
          <a:p>
            <a:pPr eaLnBrk="1" hangingPunct="1"/>
            <a:r>
              <a:rPr lang="es-ES_tradnl" sz="1600" dirty="0" err="1"/>
              <a:t>Your</a:t>
            </a:r>
            <a:r>
              <a:rPr lang="es-ES_tradnl" sz="1600" dirty="0"/>
              <a:t> </a:t>
            </a:r>
            <a:r>
              <a:rPr lang="es-ES_tradnl" sz="1600" dirty="0" err="1"/>
              <a:t>continued</a:t>
            </a:r>
            <a:r>
              <a:rPr lang="es-ES_tradnl" sz="1600" dirty="0"/>
              <a:t> </a:t>
            </a:r>
            <a:r>
              <a:rPr lang="es-ES_tradnl" sz="1600" dirty="0" err="1"/>
              <a:t>lateness</a:t>
            </a:r>
            <a:r>
              <a:rPr lang="es-ES_tradnl" sz="1600" dirty="0"/>
              <a:t> </a:t>
            </a:r>
            <a:r>
              <a:rPr lang="es-ES_tradnl" sz="1600" dirty="0" err="1"/>
              <a:t>for</a:t>
            </a:r>
            <a:r>
              <a:rPr lang="es-ES_tradnl" sz="1600" dirty="0"/>
              <a:t> </a:t>
            </a:r>
            <a:r>
              <a:rPr lang="es-ES_tradnl" sz="1600" dirty="0" err="1"/>
              <a:t>class</a:t>
            </a:r>
            <a:r>
              <a:rPr lang="es-ES_tradnl" sz="1600" dirty="0"/>
              <a:t> </a:t>
            </a:r>
            <a:r>
              <a:rPr lang="es-ES_tradnl" sz="1600" b="1" dirty="0" err="1"/>
              <a:t>indicates</a:t>
            </a:r>
            <a:r>
              <a:rPr lang="es-ES_tradnl" sz="1600" dirty="0"/>
              <a:t> </a:t>
            </a:r>
            <a:r>
              <a:rPr lang="es-ES_tradnl" sz="1600" dirty="0" err="1"/>
              <a:t>to</a:t>
            </a:r>
            <a:r>
              <a:rPr lang="es-ES_tradnl" sz="1600" dirty="0"/>
              <a:t> me </a:t>
            </a:r>
            <a:r>
              <a:rPr lang="es-ES_tradnl" sz="1600" dirty="0" err="1"/>
              <a:t>that</a:t>
            </a:r>
            <a:r>
              <a:rPr lang="es-ES_tradnl" sz="1600" dirty="0"/>
              <a:t> </a:t>
            </a:r>
            <a:r>
              <a:rPr lang="es-ES_tradnl" sz="1600" dirty="0" err="1"/>
              <a:t>you</a:t>
            </a:r>
            <a:r>
              <a:rPr lang="es-ES_tradnl" sz="1600" dirty="0"/>
              <a:t> are </a:t>
            </a:r>
            <a:r>
              <a:rPr lang="es-ES_tradnl" sz="1600" dirty="0" err="1"/>
              <a:t>not</a:t>
            </a:r>
            <a:r>
              <a:rPr lang="es-ES_tradnl" sz="1600" dirty="0"/>
              <a:t> </a:t>
            </a:r>
            <a:r>
              <a:rPr lang="es-ES_tradnl" sz="1600" dirty="0" err="1"/>
              <a:t>really</a:t>
            </a:r>
            <a:r>
              <a:rPr lang="es-ES_tradnl" sz="1600" dirty="0"/>
              <a:t> a </a:t>
            </a:r>
            <a:r>
              <a:rPr lang="es-ES_tradnl" sz="1600" dirty="0" err="1"/>
              <a:t>very</a:t>
            </a:r>
            <a:r>
              <a:rPr lang="es-ES_tradnl" sz="1600" dirty="0"/>
              <a:t> </a:t>
            </a:r>
            <a:r>
              <a:rPr lang="es-ES_tradnl" sz="1600" dirty="0" err="1"/>
              <a:t>serious</a:t>
            </a:r>
            <a:r>
              <a:rPr lang="es-ES_tradnl" sz="1600" dirty="0"/>
              <a:t> </a:t>
            </a:r>
            <a:r>
              <a:rPr lang="es-ES_tradnl" sz="1600" dirty="0" err="1"/>
              <a:t>student</a:t>
            </a:r>
            <a:r>
              <a:rPr lang="es-ES_tradnl" sz="1600" dirty="0"/>
              <a:t>.</a:t>
            </a:r>
            <a:endParaRPr lang="en-GB" sz="1600" dirty="0"/>
          </a:p>
          <a:p>
            <a:pPr eaLnBrk="1" hangingPunct="1"/>
            <a:r>
              <a:rPr lang="es-ES_tradnl" sz="1600" dirty="0" err="1"/>
              <a:t>The</a:t>
            </a:r>
            <a:r>
              <a:rPr lang="es-ES_tradnl" sz="1600" dirty="0"/>
              <a:t> </a:t>
            </a:r>
            <a:r>
              <a:rPr lang="es-ES_tradnl" sz="1600" dirty="0" err="1"/>
              <a:t>young</a:t>
            </a:r>
            <a:r>
              <a:rPr lang="es-ES_tradnl" sz="1600" dirty="0"/>
              <a:t> </a:t>
            </a:r>
            <a:r>
              <a:rPr lang="es-ES_tradnl" sz="1600" dirty="0" err="1"/>
              <a:t>popstar</a:t>
            </a:r>
            <a:r>
              <a:rPr lang="es-ES_tradnl" sz="1600" dirty="0"/>
              <a:t> </a:t>
            </a:r>
            <a:r>
              <a:rPr lang="es-ES_tradnl" sz="1600" dirty="0" err="1"/>
              <a:t>became</a:t>
            </a:r>
            <a:r>
              <a:rPr lang="es-ES_tradnl" sz="1600" dirty="0"/>
              <a:t> </a:t>
            </a:r>
            <a:r>
              <a:rPr lang="es-ES_tradnl" sz="1600" dirty="0" err="1"/>
              <a:t>famous</a:t>
            </a:r>
            <a:r>
              <a:rPr lang="es-ES_tradnl" sz="1600" dirty="0"/>
              <a:t> </a:t>
            </a:r>
            <a:r>
              <a:rPr lang="es-ES_tradnl" sz="1600" dirty="0" err="1"/>
              <a:t>while</a:t>
            </a:r>
            <a:r>
              <a:rPr lang="es-ES_tradnl" sz="1600" dirty="0"/>
              <a:t> </a:t>
            </a:r>
            <a:r>
              <a:rPr lang="es-ES_tradnl" sz="1600" dirty="0" err="1"/>
              <a:t>still</a:t>
            </a:r>
            <a:r>
              <a:rPr lang="es-ES_tradnl" sz="1600" dirty="0"/>
              <a:t> in </a:t>
            </a:r>
            <a:r>
              <a:rPr lang="es-ES_tradnl" sz="1600" dirty="0" err="1"/>
              <a:t>high</a:t>
            </a:r>
            <a:r>
              <a:rPr lang="es-ES_tradnl" sz="1600" dirty="0"/>
              <a:t> </a:t>
            </a:r>
            <a:r>
              <a:rPr lang="es-ES_tradnl" sz="1600" dirty="0" err="1"/>
              <a:t>school</a:t>
            </a:r>
            <a:r>
              <a:rPr lang="es-ES_tradnl" sz="1600" dirty="0"/>
              <a:t> </a:t>
            </a:r>
            <a:r>
              <a:rPr lang="es-ES_tradnl" sz="1600" dirty="0" err="1"/>
              <a:t>after</a:t>
            </a:r>
            <a:r>
              <a:rPr lang="es-ES_tradnl" sz="1600" dirty="0"/>
              <a:t> </a:t>
            </a:r>
            <a:r>
              <a:rPr lang="es-ES_tradnl" sz="1600" dirty="0" err="1"/>
              <a:t>winning</a:t>
            </a:r>
            <a:r>
              <a:rPr lang="es-ES_tradnl" sz="1600" dirty="0"/>
              <a:t> a </a:t>
            </a:r>
            <a:r>
              <a:rPr lang="es-ES_tradnl" sz="1600" b="1" dirty="0" err="1"/>
              <a:t>contract</a:t>
            </a:r>
            <a:r>
              <a:rPr lang="es-ES_tradnl" sz="1600" dirty="0"/>
              <a:t> </a:t>
            </a:r>
            <a:r>
              <a:rPr lang="es-ES_tradnl" sz="1600" dirty="0" err="1"/>
              <a:t>with</a:t>
            </a:r>
            <a:r>
              <a:rPr lang="es-ES_tradnl" sz="1600" dirty="0"/>
              <a:t> a </a:t>
            </a:r>
            <a:r>
              <a:rPr lang="es-ES_tradnl" sz="1600" dirty="0" err="1"/>
              <a:t>major</a:t>
            </a:r>
            <a:r>
              <a:rPr lang="es-ES_tradnl" sz="1600" dirty="0"/>
              <a:t> record </a:t>
            </a:r>
            <a:r>
              <a:rPr lang="es-ES_tradnl" sz="1600" dirty="0" err="1"/>
              <a:t>label</a:t>
            </a:r>
            <a:r>
              <a:rPr lang="es-ES_tradnl" sz="1600" dirty="0"/>
              <a:t>.</a:t>
            </a:r>
            <a:endParaRPr lang="en-GB" sz="1600" dirty="0"/>
          </a:p>
          <a:p>
            <a:pPr eaLnBrk="1" hangingPunct="1"/>
            <a:endParaRPr lang="en-US" dirty="0"/>
          </a:p>
        </p:txBody>
      </p:sp>
    </p:spTree>
    <p:extLst>
      <p:ext uri="{BB962C8B-B14F-4D97-AF65-F5344CB8AC3E}">
        <p14:creationId xmlns:p14="http://schemas.microsoft.com/office/powerpoint/2010/main" val="3636558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501650" y="535018"/>
            <a:ext cx="721518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smtClean="0">
                <a:solidFill>
                  <a:srgbClr val="000000"/>
                </a:solidFill>
              </a:rPr>
              <a:t>Fuller examples of </a:t>
            </a:r>
            <a:r>
              <a:rPr lang="en-US" b="1" dirty="0">
                <a:solidFill>
                  <a:srgbClr val="000000"/>
                </a:solidFill>
              </a:rPr>
              <a:t>low frequency </a:t>
            </a:r>
            <a:r>
              <a:rPr lang="en-US" b="1" dirty="0" smtClean="0">
                <a:solidFill>
                  <a:srgbClr val="000000"/>
                </a:solidFill>
              </a:rPr>
              <a:t>vocabulary</a:t>
            </a:r>
            <a:endParaRPr lang="en-US" b="1" dirty="0">
              <a:solidFill>
                <a:srgbClr val="000000"/>
              </a:solidFill>
            </a:endParaRPr>
          </a:p>
        </p:txBody>
      </p:sp>
      <p:sp>
        <p:nvSpPr>
          <p:cNvPr id="35842" name="TextBox 2"/>
          <p:cNvSpPr txBox="1">
            <a:spLocks noChangeArrowheads="1"/>
          </p:cNvSpPr>
          <p:nvPr/>
        </p:nvSpPr>
        <p:spPr bwMode="auto">
          <a:xfrm>
            <a:off x="501650" y="1828800"/>
            <a:ext cx="7858125"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1600" i="1"/>
              <a:t>When the ambulance arrived he'd stopped breathing, but the paramedics got his heart going again before they rushed him to hospital.</a:t>
            </a:r>
            <a:endParaRPr lang="en-GB" sz="1600"/>
          </a:p>
          <a:p>
            <a:pPr eaLnBrk="1" hangingPunct="1"/>
            <a:endParaRPr lang="es-ES_tradnl" sz="1600" i="1"/>
          </a:p>
          <a:p>
            <a:pPr eaLnBrk="1" hangingPunct="1"/>
            <a:r>
              <a:rPr lang="es-ES_tradnl" sz="1600" i="1"/>
              <a:t>Our little boy has been ill a lot, but our doctor isn't sure why, so he's been referred to a paediatrician.</a:t>
            </a:r>
            <a:endParaRPr lang="en-GB" sz="1600"/>
          </a:p>
          <a:p>
            <a:pPr eaLnBrk="1" hangingPunct="1"/>
            <a:endParaRPr lang="es-ES_tradnl" sz="1600" i="1"/>
          </a:p>
          <a:p>
            <a:pPr eaLnBrk="1" hangingPunct="1"/>
            <a:r>
              <a:rPr lang="es-ES_tradnl" sz="1600" i="1"/>
              <a:t>There's been a scandal because the nurses were found to be neglecting patients. Some had even died because of the lack of care.</a:t>
            </a:r>
            <a:endParaRPr lang="en-GB" sz="1600"/>
          </a:p>
          <a:p>
            <a:pPr eaLnBrk="1" hangingPunct="1"/>
            <a:endParaRPr lang="es-ES_tradnl" sz="1600" i="1"/>
          </a:p>
          <a:p>
            <a:pPr eaLnBrk="1" hangingPunct="1"/>
            <a:r>
              <a:rPr lang="es-ES_tradnl" sz="1600" i="1"/>
              <a:t>The nurse said the surgeon's very good, so I'll be in safe hands when they operate.</a:t>
            </a:r>
            <a:endParaRPr lang="en-GB" sz="1600"/>
          </a:p>
          <a:p>
            <a:pPr eaLnBrk="1" hangingPunct="1"/>
            <a:r>
              <a:rPr lang="es-ES_tradnl" sz="1600" i="1"/>
              <a:t>The surgeon said the operation had gone well and he expects him to recover well.</a:t>
            </a:r>
            <a:endParaRPr lang="en-GB" sz="1600"/>
          </a:p>
          <a:p>
            <a:pPr eaLnBrk="1" hangingPunct="1"/>
            <a:endParaRPr lang="es-ES_tradnl" sz="1600" i="1"/>
          </a:p>
          <a:p>
            <a:pPr eaLnBrk="1" hangingPunct="1"/>
            <a:r>
              <a:rPr lang="es-ES_tradnl" sz="1600" i="1"/>
              <a:t>What's happening?</a:t>
            </a:r>
            <a:endParaRPr lang="en-GB" sz="1600"/>
          </a:p>
          <a:p>
            <a:pPr eaLnBrk="1" hangingPunct="1"/>
            <a:r>
              <a:rPr lang="es-ES_tradnl" sz="1600" i="1"/>
              <a:t>&gt;I'm waiting for the nurse to take some blood.</a:t>
            </a:r>
            <a:endParaRPr lang="en-GB" sz="1600"/>
          </a:p>
          <a:p>
            <a:pPr eaLnBrk="1" hangingPunct="1"/>
            <a:endParaRPr lang="en-US"/>
          </a:p>
        </p:txBody>
      </p:sp>
    </p:spTree>
    <p:extLst>
      <p:ext uri="{BB962C8B-B14F-4D97-AF65-F5344CB8AC3E}">
        <p14:creationId xmlns:p14="http://schemas.microsoft.com/office/powerpoint/2010/main" val="35075879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1171575" y="1536700"/>
            <a:ext cx="6796088"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Have you heard of anyone who needed a paramedic? Why what happened?</a:t>
            </a:r>
          </a:p>
          <a:p>
            <a:pPr eaLnBrk="1" hangingPunct="1"/>
            <a:endParaRPr lang="en-US" sz="1800" dirty="0"/>
          </a:p>
          <a:p>
            <a:pPr eaLnBrk="1" hangingPunct="1"/>
            <a:r>
              <a:rPr lang="en-US" sz="1800" dirty="0"/>
              <a:t>Do you know anyone who's had a referral?</a:t>
            </a:r>
          </a:p>
          <a:p>
            <a:pPr eaLnBrk="1" hangingPunct="1"/>
            <a:r>
              <a:rPr lang="en-US" sz="1800" dirty="0"/>
              <a:t>Who to? What for? </a:t>
            </a:r>
          </a:p>
          <a:p>
            <a:pPr eaLnBrk="1" hangingPunct="1"/>
            <a:r>
              <a:rPr lang="en-US" sz="1800" dirty="0"/>
              <a:t>Have you ever had to consult someone? What about?</a:t>
            </a:r>
          </a:p>
          <a:p>
            <a:pPr eaLnBrk="1" hangingPunct="1"/>
            <a:endParaRPr lang="en-US" sz="1800" dirty="0"/>
          </a:p>
          <a:p>
            <a:pPr eaLnBrk="1" hangingPunct="1"/>
            <a:r>
              <a:rPr lang="en-US" sz="1800" dirty="0"/>
              <a:t>Have you heard of any cases of neglect? What of? What happened? </a:t>
            </a:r>
          </a:p>
          <a:p>
            <a:pPr eaLnBrk="1" hangingPunct="1"/>
            <a:r>
              <a:rPr lang="en-US" sz="1800" dirty="0"/>
              <a:t>Have you heard of any scandals? What happened</a:t>
            </a:r>
            <a:r>
              <a:rPr lang="en-US" sz="1800" dirty="0" smtClean="0"/>
              <a:t>?</a:t>
            </a:r>
          </a:p>
          <a:p>
            <a:pPr eaLnBrk="1" hangingPunct="1"/>
            <a:endParaRPr lang="en-US" sz="1800" dirty="0"/>
          </a:p>
          <a:p>
            <a:pPr eaLnBrk="1" hangingPunct="1"/>
            <a:r>
              <a:rPr lang="en-US" sz="1800" dirty="0" smtClean="0">
                <a:solidFill>
                  <a:srgbClr val="0000FF"/>
                </a:solidFill>
              </a:rPr>
              <a:t>Some more examples to come!</a:t>
            </a:r>
            <a:endParaRPr lang="en-US" sz="1800" dirty="0">
              <a:solidFill>
                <a:srgbClr val="0000FF"/>
              </a:solidFill>
            </a:endParaRPr>
          </a:p>
          <a:p>
            <a:pPr eaLnBrk="1" hangingPunct="1"/>
            <a:endParaRPr lang="en-US" sz="2000" dirty="0"/>
          </a:p>
          <a:p>
            <a:pPr eaLnBrk="1" hangingPunct="1"/>
            <a:endParaRPr lang="en-US" sz="2000" dirty="0"/>
          </a:p>
        </p:txBody>
      </p:sp>
      <p:sp>
        <p:nvSpPr>
          <p:cNvPr id="36866" name="TextBox 2"/>
          <p:cNvSpPr txBox="1">
            <a:spLocks noChangeArrowheads="1"/>
          </p:cNvSpPr>
          <p:nvPr/>
        </p:nvSpPr>
        <p:spPr bwMode="auto">
          <a:xfrm>
            <a:off x="349250" y="390525"/>
            <a:ext cx="638299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t>Using student output</a:t>
            </a:r>
            <a:endParaRPr lang="en-US" sz="2000" b="1" dirty="0"/>
          </a:p>
        </p:txBody>
      </p:sp>
    </p:spTree>
    <p:extLst>
      <p:ext uri="{BB962C8B-B14F-4D97-AF65-F5344CB8AC3E}">
        <p14:creationId xmlns:p14="http://schemas.microsoft.com/office/powerpoint/2010/main" val="69763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Rectangle 2"/>
          <p:cNvSpPr/>
          <p:nvPr/>
        </p:nvSpPr>
        <p:spPr>
          <a:xfrm>
            <a:off x="1382507" y="1844824"/>
            <a:ext cx="5832648" cy="3262432"/>
          </a:xfrm>
          <a:prstGeom prst="rect">
            <a:avLst/>
          </a:prstGeom>
        </p:spPr>
        <p:txBody>
          <a:bodyPr wrap="square">
            <a:spAutoFit/>
          </a:bodyPr>
          <a:lstStyle/>
          <a:p>
            <a:r>
              <a:rPr lang="en-US" sz="2400" b="1" dirty="0"/>
              <a:t>Why learn in class? / Why pay a teacher</a:t>
            </a:r>
            <a:r>
              <a:rPr lang="en-US" sz="2400" b="1" dirty="0" smtClean="0"/>
              <a:t>?</a:t>
            </a:r>
          </a:p>
          <a:p>
            <a:endParaRPr lang="en-US" sz="2200" dirty="0"/>
          </a:p>
          <a:p>
            <a:r>
              <a:rPr lang="en-US" sz="2000" dirty="0" smtClean="0"/>
              <a:t>- provides discipline</a:t>
            </a:r>
          </a:p>
          <a:p>
            <a:r>
              <a:rPr lang="en-US" sz="2000" dirty="0" smtClean="0"/>
              <a:t>- social</a:t>
            </a:r>
          </a:p>
          <a:p>
            <a:r>
              <a:rPr lang="en-US" sz="2000" dirty="0" smtClean="0"/>
              <a:t>- motivation</a:t>
            </a:r>
          </a:p>
          <a:p>
            <a:r>
              <a:rPr lang="en-US" sz="2000" dirty="0" smtClean="0"/>
              <a:t>- guidance on what’s right / wrong; what’s normal / not;  what’s useful / not. </a:t>
            </a:r>
          </a:p>
          <a:p>
            <a:endParaRPr lang="en-US" sz="2000" dirty="0"/>
          </a:p>
          <a:p>
            <a:r>
              <a:rPr lang="en-US" sz="2000" dirty="0" smtClean="0">
                <a:solidFill>
                  <a:srgbClr val="0000FF"/>
                </a:solidFill>
              </a:rPr>
              <a:t>What are the implications of this?</a:t>
            </a:r>
          </a:p>
          <a:p>
            <a:r>
              <a:rPr lang="en-US" sz="2000" dirty="0" smtClean="0">
                <a:solidFill>
                  <a:srgbClr val="0000FF"/>
                </a:solidFill>
              </a:rPr>
              <a:t>How far do we fulfill these desires?</a:t>
            </a:r>
            <a:endParaRPr lang="en-US" sz="2000" dirty="0">
              <a:solidFill>
                <a:srgbClr val="0000FF"/>
              </a:solidFill>
            </a:endParaRPr>
          </a:p>
        </p:txBody>
      </p:sp>
    </p:spTree>
    <p:extLst>
      <p:ext uri="{BB962C8B-B14F-4D97-AF65-F5344CB8AC3E}">
        <p14:creationId xmlns:p14="http://schemas.microsoft.com/office/powerpoint/2010/main" val="23274324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2204864"/>
            <a:ext cx="5616624" cy="923330"/>
          </a:xfrm>
          <a:prstGeom prst="rect">
            <a:avLst/>
          </a:prstGeom>
          <a:noFill/>
        </p:spPr>
        <p:txBody>
          <a:bodyPr wrap="square" rtlCol="0">
            <a:spAutoFit/>
          </a:bodyPr>
          <a:lstStyle/>
          <a:p>
            <a:r>
              <a:rPr lang="en-US" b="1" dirty="0" smtClean="0"/>
              <a:t>Part 2</a:t>
            </a:r>
          </a:p>
          <a:p>
            <a:r>
              <a:rPr lang="en-US" dirty="0" smtClean="0"/>
              <a:t>Dialogue building – working with grammar chunks and using students to get meanings</a:t>
            </a:r>
            <a:endParaRPr lang="en-US" dirty="0"/>
          </a:p>
        </p:txBody>
      </p:sp>
    </p:spTree>
    <p:extLst>
      <p:ext uri="{BB962C8B-B14F-4D97-AF65-F5344CB8AC3E}">
        <p14:creationId xmlns:p14="http://schemas.microsoft.com/office/powerpoint/2010/main" val="23925215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 </a:t>
            </a:r>
            <a:r>
              <a:rPr lang="en-US" sz="2400" dirty="0" smtClean="0"/>
              <a:t>     What stages did we go through in the dialogue building?</a:t>
            </a:r>
            <a:endParaRPr lang="en-US" sz="2400" dirty="0"/>
          </a:p>
        </p:txBody>
      </p:sp>
    </p:spTree>
    <p:extLst>
      <p:ext uri="{BB962C8B-B14F-4D97-AF65-F5344CB8AC3E}">
        <p14:creationId xmlns:p14="http://schemas.microsoft.com/office/powerpoint/2010/main" val="28930696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Dialogue building</a:t>
            </a:r>
            <a:endParaRPr lang="en-US" sz="3200" dirty="0"/>
          </a:p>
        </p:txBody>
      </p:sp>
      <p:sp>
        <p:nvSpPr>
          <p:cNvPr id="3" name="Content Placeholder 2"/>
          <p:cNvSpPr>
            <a:spLocks noGrp="1"/>
          </p:cNvSpPr>
          <p:nvPr>
            <p:ph idx="1"/>
          </p:nvPr>
        </p:nvSpPr>
        <p:spPr>
          <a:xfrm>
            <a:off x="457200" y="1417638"/>
            <a:ext cx="8229600" cy="4918075"/>
          </a:xfrm>
        </p:spPr>
        <p:txBody>
          <a:bodyPr>
            <a:normAutofit fontScale="77500" lnSpcReduction="20000"/>
          </a:bodyPr>
          <a:lstStyle/>
          <a:p>
            <a:r>
              <a:rPr lang="en-US" sz="2400" dirty="0" smtClean="0"/>
              <a:t>Write out / Plan dialogue you want to do!</a:t>
            </a:r>
          </a:p>
          <a:p>
            <a:r>
              <a:rPr lang="en-US" sz="2400" dirty="0" smtClean="0"/>
              <a:t>Establish situation / starter sentence. Say it. Translate it.</a:t>
            </a:r>
          </a:p>
          <a:p>
            <a:r>
              <a:rPr lang="en-US" sz="2400" dirty="0" smtClean="0"/>
              <a:t>Get students to repeat it chorally and individually (Drill).</a:t>
            </a:r>
          </a:p>
          <a:p>
            <a:r>
              <a:rPr lang="en-US" sz="2400" dirty="0" smtClean="0"/>
              <a:t>As students repeat individually, correct </a:t>
            </a:r>
            <a:r>
              <a:rPr lang="en-US" sz="2400" dirty="0" err="1" smtClean="0"/>
              <a:t>pron</a:t>
            </a:r>
            <a:r>
              <a:rPr lang="en-US" sz="2400" dirty="0" smtClean="0"/>
              <a:t> and / or reply.</a:t>
            </a:r>
          </a:p>
          <a:p>
            <a:r>
              <a:rPr lang="en-US" sz="2400" dirty="0" smtClean="0"/>
              <a:t>Write Starter sentence on the board.</a:t>
            </a:r>
          </a:p>
          <a:p>
            <a:r>
              <a:rPr lang="en-US" sz="2400" dirty="0" smtClean="0"/>
              <a:t>Elicit response(s). Help by translating, if necessary. And write on the board.</a:t>
            </a:r>
          </a:p>
          <a:p>
            <a:r>
              <a:rPr lang="en-US" sz="2400" dirty="0" smtClean="0"/>
              <a:t>Drill responses and / or elicit responses with starter sentence and vary starter sentence (if possible). Translate variations if unclear. </a:t>
            </a:r>
          </a:p>
          <a:p>
            <a:r>
              <a:rPr lang="en-US" sz="2400" dirty="0" smtClean="0"/>
              <a:t>Get students to do first part in pairs.</a:t>
            </a:r>
          </a:p>
          <a:p>
            <a:r>
              <a:rPr lang="en-US" sz="2400" dirty="0" smtClean="0"/>
              <a:t>Start the conversation with different individuals and continue it to third line.</a:t>
            </a:r>
          </a:p>
          <a:p>
            <a:r>
              <a:rPr lang="en-US" sz="2400" dirty="0" smtClean="0"/>
              <a:t>Elicit third line (pointing to the board). Drill. (Write on the board)</a:t>
            </a:r>
          </a:p>
          <a:p>
            <a:r>
              <a:rPr lang="en-US" sz="2400" dirty="0" smtClean="0"/>
              <a:t>Students practice in pairs.</a:t>
            </a:r>
          </a:p>
          <a:p>
            <a:r>
              <a:rPr lang="en-US" sz="2400" dirty="0" smtClean="0"/>
              <a:t>Repeat previous stages as long as you want or with variations you want.</a:t>
            </a:r>
          </a:p>
          <a:p>
            <a:r>
              <a:rPr lang="en-US" sz="2400" dirty="0" smtClean="0"/>
              <a:t>Finally, get students to repeat wiping off what’s written on the board in stages . </a:t>
            </a:r>
          </a:p>
          <a:p>
            <a:r>
              <a:rPr lang="en-US" sz="2400" dirty="0" smtClean="0"/>
              <a:t>Revise the Following day!!!</a:t>
            </a:r>
          </a:p>
          <a:p>
            <a:endParaRPr lang="en-US" sz="2400" dirty="0" smtClean="0"/>
          </a:p>
          <a:p>
            <a:endParaRPr lang="en-US" sz="2400" dirty="0"/>
          </a:p>
        </p:txBody>
      </p:sp>
    </p:spTree>
    <p:extLst>
      <p:ext uri="{BB962C8B-B14F-4D97-AF65-F5344CB8AC3E}">
        <p14:creationId xmlns:p14="http://schemas.microsoft.com/office/powerpoint/2010/main" val="25389731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What similarities did you see between the  dialogue building and the feedback to the warmers earlier?</a:t>
            </a:r>
          </a:p>
          <a:p>
            <a:r>
              <a:rPr lang="en-US" sz="2400" dirty="0" smtClean="0"/>
              <a:t>What might dialogue building tell you about some of my beliefs about language and learning? </a:t>
            </a:r>
            <a:endParaRPr lang="en-US" sz="2400" dirty="0"/>
          </a:p>
          <a:p>
            <a:r>
              <a:rPr lang="en-US" sz="2400" dirty="0" smtClean="0"/>
              <a:t>What objections might there be to learning in this way?</a:t>
            </a:r>
            <a:endParaRPr lang="en-US" sz="2400" dirty="0"/>
          </a:p>
        </p:txBody>
      </p:sp>
    </p:spTree>
    <p:extLst>
      <p:ext uri="{BB962C8B-B14F-4D97-AF65-F5344CB8AC3E}">
        <p14:creationId xmlns:p14="http://schemas.microsoft.com/office/powerpoint/2010/main" val="35257263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Dialogue building and correction</a:t>
            </a:r>
            <a:endParaRPr lang="en-US" sz="3200" dirty="0"/>
          </a:p>
        </p:txBody>
      </p:sp>
      <p:sp>
        <p:nvSpPr>
          <p:cNvPr id="3" name="Content Placeholder 2"/>
          <p:cNvSpPr>
            <a:spLocks noGrp="1"/>
          </p:cNvSpPr>
          <p:nvPr>
            <p:ph idx="1"/>
          </p:nvPr>
        </p:nvSpPr>
        <p:spPr/>
        <p:txBody>
          <a:bodyPr>
            <a:normAutofit/>
          </a:bodyPr>
          <a:lstStyle/>
          <a:p>
            <a:r>
              <a:rPr lang="en-US" sz="2000" dirty="0" smtClean="0"/>
              <a:t>Look at the ‘errors’ where conversations breakdown rather than just grammar they got wrong. It’s often what they don’t know yet.</a:t>
            </a:r>
          </a:p>
          <a:p>
            <a:r>
              <a:rPr lang="en-US" sz="2000" dirty="0" smtClean="0"/>
              <a:t>Think what is the natural thing to say after ‘yes / no’? What’s the question you would typically ask next? What might be the reply? How might they say it more naturally / colloquially.</a:t>
            </a:r>
          </a:p>
          <a:p>
            <a:r>
              <a:rPr lang="en-US" sz="2000" dirty="0" smtClean="0"/>
              <a:t>Show students on the board. Elicit their ideas and help through judicious translation.</a:t>
            </a:r>
          </a:p>
          <a:p>
            <a:r>
              <a:rPr lang="en-US" sz="2000" dirty="0" smtClean="0"/>
              <a:t>Drill new language. (something I often forget to do!)</a:t>
            </a:r>
          </a:p>
          <a:p>
            <a:r>
              <a:rPr lang="en-US" sz="2000" dirty="0" smtClean="0"/>
              <a:t>Get students to repeat what they did with the new language (maybe with new partner). </a:t>
            </a:r>
          </a:p>
          <a:p>
            <a:r>
              <a:rPr lang="en-US" sz="2000" dirty="0" smtClean="0"/>
              <a:t>Get them to remember it / test each other in some way.</a:t>
            </a:r>
          </a:p>
          <a:p>
            <a:r>
              <a:rPr lang="en-US" sz="2000" dirty="0" smtClean="0"/>
              <a:t>Revise it at some point (a good </a:t>
            </a:r>
            <a:r>
              <a:rPr lang="en-US" sz="2000" dirty="0" err="1" smtClean="0"/>
              <a:t>coursebook</a:t>
            </a:r>
            <a:r>
              <a:rPr lang="en-US" sz="2000" dirty="0" smtClean="0"/>
              <a:t> will help!)</a:t>
            </a:r>
            <a:endParaRPr lang="en-US" sz="2000" dirty="0"/>
          </a:p>
        </p:txBody>
      </p:sp>
    </p:spTree>
    <p:extLst>
      <p:ext uri="{BB962C8B-B14F-4D97-AF65-F5344CB8AC3E}">
        <p14:creationId xmlns:p14="http://schemas.microsoft.com/office/powerpoint/2010/main" val="29785553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DB and beliefs about language and learning</a:t>
            </a:r>
            <a:endParaRPr lang="en-US" sz="3200" dirty="0"/>
          </a:p>
        </p:txBody>
      </p:sp>
      <p:sp>
        <p:nvSpPr>
          <p:cNvPr id="3" name="Content Placeholder 2"/>
          <p:cNvSpPr>
            <a:spLocks noGrp="1"/>
          </p:cNvSpPr>
          <p:nvPr>
            <p:ph idx="1"/>
          </p:nvPr>
        </p:nvSpPr>
        <p:spPr/>
        <p:txBody>
          <a:bodyPr>
            <a:normAutofit/>
          </a:bodyPr>
          <a:lstStyle/>
          <a:p>
            <a:r>
              <a:rPr lang="en-US" sz="2000" dirty="0" smtClean="0"/>
              <a:t>It’s outcomes focused. What might you want to say / write?</a:t>
            </a:r>
          </a:p>
          <a:p>
            <a:r>
              <a:rPr lang="en-US" sz="2000" dirty="0" smtClean="0"/>
              <a:t>We can learn ‘grammar’ which is above our level in phrases.</a:t>
            </a:r>
          </a:p>
          <a:p>
            <a:r>
              <a:rPr lang="en-US" sz="2000" dirty="0" smtClean="0"/>
              <a:t>We don’t have to learn about all the rules straightaway.</a:t>
            </a:r>
          </a:p>
          <a:p>
            <a:r>
              <a:rPr lang="en-US" sz="2000" dirty="0" smtClean="0"/>
              <a:t>Students have a huge resource of language and how conversations work – in their own language</a:t>
            </a:r>
          </a:p>
          <a:p>
            <a:r>
              <a:rPr lang="en-US" sz="2000" dirty="0" smtClean="0"/>
              <a:t>Translation has an ESSENTIAL but MINOR role in the lesson.</a:t>
            </a:r>
          </a:p>
        </p:txBody>
      </p:sp>
    </p:spTree>
    <p:extLst>
      <p:ext uri="{BB962C8B-B14F-4D97-AF65-F5344CB8AC3E}">
        <p14:creationId xmlns:p14="http://schemas.microsoft.com/office/powerpoint/2010/main" val="13590006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830997"/>
          </a:xfrm>
          <a:prstGeom prst="rect">
            <a:avLst/>
          </a:prstGeom>
          <a:noFill/>
        </p:spPr>
        <p:txBody>
          <a:bodyPr wrap="square" rtlCol="0">
            <a:spAutoFit/>
          </a:bodyPr>
          <a:lstStyle/>
          <a:p>
            <a:r>
              <a:rPr lang="en-US" sz="2400" b="1" dirty="0" smtClean="0"/>
              <a:t>Part 3</a:t>
            </a:r>
            <a:r>
              <a:rPr lang="en-US" sz="2400" dirty="0" smtClean="0"/>
              <a:t>:</a:t>
            </a:r>
          </a:p>
          <a:p>
            <a:r>
              <a:rPr lang="en-US" sz="2400" dirty="0" smtClean="0"/>
              <a:t>Two approaches to vocab and collocation</a:t>
            </a:r>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1938992"/>
          </a:xfrm>
          <a:prstGeom prst="rect">
            <a:avLst/>
          </a:prstGeom>
          <a:noFill/>
        </p:spPr>
        <p:txBody>
          <a:bodyPr wrap="square" rtlCol="0">
            <a:spAutoFit/>
          </a:bodyPr>
          <a:lstStyle/>
          <a:p>
            <a:r>
              <a:rPr lang="en-US" sz="2400" b="1" dirty="0" smtClean="0"/>
              <a:t>What did you learn from the experience?</a:t>
            </a:r>
          </a:p>
          <a:p>
            <a:r>
              <a:rPr lang="en-US" sz="2400" b="1" dirty="0" smtClean="0"/>
              <a:t>What levels?</a:t>
            </a:r>
          </a:p>
          <a:p>
            <a:r>
              <a:rPr lang="en-US" sz="2400" b="1" dirty="0" smtClean="0"/>
              <a:t>When do it?</a:t>
            </a:r>
          </a:p>
          <a:p>
            <a:endParaRPr lang="en-US" sz="2400" b="1" dirty="0"/>
          </a:p>
          <a:p>
            <a:r>
              <a:rPr lang="en-US" sz="2400" b="1" dirty="0" smtClean="0">
                <a:solidFill>
                  <a:srgbClr val="0000FF"/>
                </a:solidFill>
              </a:rPr>
              <a:t>Teach some verbs and phrases with TPR</a:t>
            </a:r>
            <a:endParaRPr lang="en-US" sz="2400" dirty="0" smtClean="0">
              <a:solidFill>
                <a:srgbClr val="0000FF"/>
              </a:solidFill>
            </a:endParaRPr>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1754327"/>
          </a:xfrm>
          <a:prstGeom prst="rect">
            <a:avLst/>
          </a:prstGeom>
          <a:noFill/>
        </p:spPr>
        <p:txBody>
          <a:bodyPr wrap="square" rtlCol="0">
            <a:spAutoFit/>
          </a:bodyPr>
          <a:lstStyle/>
          <a:p>
            <a:r>
              <a:rPr lang="en-US" sz="3600" b="1" dirty="0" smtClean="0"/>
              <a:t>Part 4:</a:t>
            </a:r>
          </a:p>
          <a:p>
            <a:r>
              <a:rPr lang="en-US" sz="3600" b="1" dirty="0" smtClean="0"/>
              <a:t>Using students’ talk to teach vocab and grammar</a:t>
            </a:r>
            <a:endParaRPr lang="en-US" dirty="0" smtClean="0"/>
          </a:p>
        </p:txBody>
      </p:sp>
    </p:spTree>
    <p:extLst>
      <p:ext uri="{BB962C8B-B14F-4D97-AF65-F5344CB8AC3E}">
        <p14:creationId xmlns:p14="http://schemas.microsoft.com/office/powerpoint/2010/main" val="18017687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Scar stories: </a:t>
            </a:r>
            <a:r>
              <a:rPr lang="en-US" sz="3100" dirty="0" err="1" smtClean="0"/>
              <a:t>Modelling</a:t>
            </a:r>
            <a:r>
              <a:rPr lang="en-US" sz="3100" dirty="0" smtClean="0"/>
              <a:t> speaking and longer turns</a:t>
            </a:r>
            <a:endParaRPr lang="en-US" sz="3100" dirty="0"/>
          </a:p>
        </p:txBody>
      </p:sp>
      <p:sp>
        <p:nvSpPr>
          <p:cNvPr id="3" name="Content Placeholder 2"/>
          <p:cNvSpPr>
            <a:spLocks noGrp="1"/>
          </p:cNvSpPr>
          <p:nvPr>
            <p:ph idx="1"/>
          </p:nvPr>
        </p:nvSpPr>
        <p:spPr/>
        <p:txBody>
          <a:bodyPr>
            <a:normAutofit/>
          </a:bodyPr>
          <a:lstStyle/>
          <a:p>
            <a:pPr marL="0" indent="0">
              <a:buNone/>
            </a:pPr>
            <a:r>
              <a:rPr lang="en-US" sz="2000" dirty="0" smtClean="0"/>
              <a:t>We can use a similar kind of technique to present vocab and grammar through stories / anecdotes / ‘explanations’.</a:t>
            </a:r>
          </a:p>
          <a:p>
            <a:pPr marL="0" indent="0">
              <a:buNone/>
            </a:pPr>
            <a:r>
              <a:rPr lang="en-US" sz="2000" dirty="0" smtClean="0"/>
              <a:t>These work best with particular genres or types which will share a lot of features and vocabulary. </a:t>
            </a:r>
            <a:endParaRPr lang="en-US" sz="2000" dirty="0"/>
          </a:p>
        </p:txBody>
      </p:sp>
    </p:spTree>
    <p:extLst>
      <p:ext uri="{BB962C8B-B14F-4D97-AF65-F5344CB8AC3E}">
        <p14:creationId xmlns:p14="http://schemas.microsoft.com/office/powerpoint/2010/main" val="47934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4" name="TextBox 3"/>
          <p:cNvSpPr txBox="1"/>
          <p:nvPr/>
        </p:nvSpPr>
        <p:spPr>
          <a:xfrm>
            <a:off x="1841866" y="2492896"/>
            <a:ext cx="5178406" cy="1077218"/>
          </a:xfrm>
          <a:prstGeom prst="rect">
            <a:avLst/>
          </a:prstGeom>
          <a:noFill/>
        </p:spPr>
        <p:txBody>
          <a:bodyPr wrap="square" rtlCol="0">
            <a:spAutoFit/>
          </a:bodyPr>
          <a:lstStyle/>
          <a:p>
            <a:r>
              <a:rPr lang="en-US" sz="3200" b="1" dirty="0" smtClean="0"/>
              <a:t>Part 2: </a:t>
            </a:r>
          </a:p>
          <a:p>
            <a:r>
              <a:rPr lang="en-US" sz="3200" b="1" dirty="0" smtClean="0"/>
              <a:t>Where there’s more debate</a:t>
            </a:r>
            <a:endParaRPr lang="en-US" sz="3200" b="1" dirty="0"/>
          </a:p>
        </p:txBody>
      </p:sp>
    </p:spTree>
    <p:extLst>
      <p:ext uri="{BB962C8B-B14F-4D97-AF65-F5344CB8AC3E}">
        <p14:creationId xmlns:p14="http://schemas.microsoft.com/office/powerpoint/2010/main" val="23883181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dirty="0"/>
              <a:t> </a:t>
            </a:r>
            <a:r>
              <a:rPr lang="en-US" sz="2400" dirty="0" smtClean="0"/>
              <a:t>     What stages did we go through in the scar stories?</a:t>
            </a:r>
            <a:endParaRPr lang="en-US" sz="2400" dirty="0"/>
          </a:p>
        </p:txBody>
      </p:sp>
    </p:spTree>
    <p:extLst>
      <p:ext uri="{BB962C8B-B14F-4D97-AF65-F5344CB8AC3E}">
        <p14:creationId xmlns:p14="http://schemas.microsoft.com/office/powerpoint/2010/main" val="9129287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Write down the ‘story’ and think about the key language you’ll write down. ideally plan your board (something I often fail to do!)</a:t>
            </a:r>
          </a:p>
          <a:p>
            <a:r>
              <a:rPr lang="en-US" dirty="0" smtClean="0"/>
              <a:t>Tell your story and as you do write down key words and phrases (translate judiciously and use mime too)</a:t>
            </a:r>
          </a:p>
          <a:p>
            <a:r>
              <a:rPr lang="en-US" dirty="0" smtClean="0"/>
              <a:t>Ask if a student will tell their story – nominate a stronger one if necessary.</a:t>
            </a:r>
          </a:p>
          <a:p>
            <a:r>
              <a:rPr lang="en-US" dirty="0" smtClean="0"/>
              <a:t>You might point to the existing language or structure on the board to help the student.</a:t>
            </a:r>
          </a:p>
          <a:p>
            <a:r>
              <a:rPr lang="en-US" dirty="0" smtClean="0"/>
              <a:t>You may also let them say words in L1 and translate and / or write up new words they use on the board</a:t>
            </a:r>
          </a:p>
          <a:p>
            <a:r>
              <a:rPr lang="en-US" dirty="0" smtClean="0"/>
              <a:t>Repeat with one more student.</a:t>
            </a:r>
          </a:p>
          <a:p>
            <a:r>
              <a:rPr lang="en-US" dirty="0" smtClean="0"/>
              <a:t>Get </a:t>
            </a:r>
            <a:r>
              <a:rPr lang="en-US" dirty="0" err="1" smtClean="0"/>
              <a:t>Ss</a:t>
            </a:r>
            <a:r>
              <a:rPr lang="en-US" dirty="0" smtClean="0"/>
              <a:t> in pairs to tell their story – and LISTEN and HELP.</a:t>
            </a:r>
          </a:p>
          <a:p>
            <a:r>
              <a:rPr lang="en-US" dirty="0" smtClean="0"/>
              <a:t>Re-tell one or more of the stories you heard. Add more language on the board OR correct an aspect of vocab usage / grammar / story structure</a:t>
            </a:r>
          </a:p>
          <a:p>
            <a:r>
              <a:rPr lang="en-US" dirty="0" smtClean="0"/>
              <a:t>Get </a:t>
            </a:r>
            <a:r>
              <a:rPr lang="en-US" dirty="0" err="1" smtClean="0"/>
              <a:t>Ss</a:t>
            </a:r>
            <a:r>
              <a:rPr lang="en-US" dirty="0" smtClean="0"/>
              <a:t> to repeat with new pair</a:t>
            </a:r>
          </a:p>
          <a:p>
            <a:r>
              <a:rPr lang="en-US" dirty="0" smtClean="0"/>
              <a:t>Feedback (perhaps on a new area)</a:t>
            </a:r>
          </a:p>
          <a:p>
            <a:r>
              <a:rPr lang="en-US" dirty="0" smtClean="0"/>
              <a:t>Repeat with new partner </a:t>
            </a:r>
          </a:p>
          <a:p>
            <a:endParaRPr lang="en-US" dirty="0"/>
          </a:p>
        </p:txBody>
      </p:sp>
    </p:spTree>
    <p:extLst>
      <p:ext uri="{BB962C8B-B14F-4D97-AF65-F5344CB8AC3E}">
        <p14:creationId xmlns:p14="http://schemas.microsoft.com/office/powerpoint/2010/main" val="42109290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Scar stories: how it helps with speaking</a:t>
            </a:r>
            <a:endParaRPr lang="en-US" sz="3200" dirty="0"/>
          </a:p>
        </p:txBody>
      </p:sp>
      <p:sp>
        <p:nvSpPr>
          <p:cNvPr id="3" name="Content Placeholder 2"/>
          <p:cNvSpPr>
            <a:spLocks noGrp="1"/>
          </p:cNvSpPr>
          <p:nvPr>
            <p:ph idx="1"/>
          </p:nvPr>
        </p:nvSpPr>
        <p:spPr/>
        <p:txBody>
          <a:bodyPr>
            <a:normAutofit/>
          </a:bodyPr>
          <a:lstStyle/>
          <a:p>
            <a:r>
              <a:rPr lang="en-US" sz="2000" dirty="0" smtClean="0"/>
              <a:t>Directs you to language </a:t>
            </a:r>
            <a:r>
              <a:rPr lang="en-US" sz="2000" dirty="0" err="1" smtClean="0"/>
              <a:t>Ss</a:t>
            </a:r>
            <a:r>
              <a:rPr lang="en-US" sz="2000" dirty="0" smtClean="0"/>
              <a:t> actually need rather than grammar rules + words</a:t>
            </a:r>
          </a:p>
          <a:p>
            <a:r>
              <a:rPr lang="en-US" sz="2000" dirty="0" smtClean="0"/>
              <a:t>Makes use of students real lives – better hook for teaching and memory</a:t>
            </a:r>
          </a:p>
          <a:p>
            <a:r>
              <a:rPr lang="en-US" sz="2000" dirty="0" smtClean="0"/>
              <a:t>Creates rapport and bonds between T and Ss.</a:t>
            </a:r>
          </a:p>
          <a:p>
            <a:r>
              <a:rPr lang="en-US" sz="2000" dirty="0" smtClean="0"/>
              <a:t>The same can be done to model and correct ANY speaking in the class (even where you don’t necessarily write up language)</a:t>
            </a:r>
          </a:p>
          <a:p>
            <a:r>
              <a:rPr lang="en-US" sz="2000" dirty="0" smtClean="0"/>
              <a:t>Model also provides a guide to what you expect students to do and feedback on how they can improve (see criteria later in the week).</a:t>
            </a:r>
          </a:p>
          <a:p>
            <a:r>
              <a:rPr lang="en-US" sz="2000" dirty="0" smtClean="0"/>
              <a:t>Repetition is not necessarily boring! (new partners / new language)</a:t>
            </a:r>
          </a:p>
          <a:p>
            <a:pPr marL="0" indent="0">
              <a:buNone/>
            </a:pPr>
            <a:endParaRPr lang="en-US" sz="2000" dirty="0"/>
          </a:p>
          <a:p>
            <a:pPr marL="0" indent="0">
              <a:buNone/>
            </a:pPr>
            <a:r>
              <a:rPr lang="en-US" sz="2000" dirty="0" smtClean="0">
                <a:solidFill>
                  <a:srgbClr val="0000FF"/>
                </a:solidFill>
              </a:rPr>
              <a:t>Could be done as a </a:t>
            </a:r>
            <a:r>
              <a:rPr lang="en-US" sz="2000" dirty="0" err="1" smtClean="0">
                <a:solidFill>
                  <a:srgbClr val="0000FF"/>
                </a:solidFill>
              </a:rPr>
              <a:t>roleplay</a:t>
            </a:r>
            <a:r>
              <a:rPr lang="en-US" sz="2000" dirty="0" smtClean="0">
                <a:solidFill>
                  <a:srgbClr val="0000FF"/>
                </a:solidFill>
              </a:rPr>
              <a:t> in L1 first!</a:t>
            </a:r>
          </a:p>
        </p:txBody>
      </p:sp>
    </p:spTree>
    <p:extLst>
      <p:ext uri="{BB962C8B-B14F-4D97-AF65-F5344CB8AC3E}">
        <p14:creationId xmlns:p14="http://schemas.microsoft.com/office/powerpoint/2010/main" val="42073453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Scar stories and ‘error’ correction</a:t>
            </a:r>
            <a:endParaRPr lang="en-US" sz="3200" dirty="0"/>
          </a:p>
        </p:txBody>
      </p:sp>
      <p:sp>
        <p:nvSpPr>
          <p:cNvPr id="3" name="Content Placeholder 2"/>
          <p:cNvSpPr>
            <a:spLocks noGrp="1"/>
          </p:cNvSpPr>
          <p:nvPr>
            <p:ph idx="1"/>
          </p:nvPr>
        </p:nvSpPr>
        <p:spPr/>
        <p:txBody>
          <a:bodyPr/>
          <a:lstStyle/>
          <a:p>
            <a:r>
              <a:rPr lang="en-US" sz="2000" dirty="0" smtClean="0"/>
              <a:t>Looking not just at surface grammar but how to help them say what they want to say.</a:t>
            </a:r>
          </a:p>
          <a:p>
            <a:r>
              <a:rPr lang="en-US" sz="2000" dirty="0"/>
              <a:t>R</a:t>
            </a:r>
            <a:r>
              <a:rPr lang="en-US" sz="2000" dirty="0" smtClean="0"/>
              <a:t>e-doing tasks may help re-focus on language use.</a:t>
            </a:r>
          </a:p>
          <a:p>
            <a:endParaRPr lang="en-US" dirty="0"/>
          </a:p>
        </p:txBody>
      </p:sp>
    </p:spTree>
    <p:extLst>
      <p:ext uri="{BB962C8B-B14F-4D97-AF65-F5344CB8AC3E}">
        <p14:creationId xmlns:p14="http://schemas.microsoft.com/office/powerpoint/2010/main" val="42309703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0" y="6116996"/>
            <a:ext cx="2438400" cy="512404"/>
          </a:xfrm>
          <a:prstGeom prst="rect">
            <a:avLst/>
          </a:prstGeom>
        </p:spPr>
      </p:pic>
      <p:sp>
        <p:nvSpPr>
          <p:cNvPr id="3" name="TextBox 2"/>
          <p:cNvSpPr txBox="1"/>
          <p:nvPr/>
        </p:nvSpPr>
        <p:spPr>
          <a:xfrm>
            <a:off x="1763688" y="2348880"/>
            <a:ext cx="5399112" cy="1754327"/>
          </a:xfrm>
          <a:prstGeom prst="rect">
            <a:avLst/>
          </a:prstGeom>
          <a:noFill/>
        </p:spPr>
        <p:txBody>
          <a:bodyPr wrap="square" rtlCol="0">
            <a:spAutoFit/>
          </a:bodyPr>
          <a:lstStyle/>
          <a:p>
            <a:r>
              <a:rPr lang="en-US" sz="3600" b="1" dirty="0" smtClean="0"/>
              <a:t>Part 5:</a:t>
            </a:r>
          </a:p>
          <a:p>
            <a:r>
              <a:rPr lang="en-US" sz="3600" b="1" dirty="0" smtClean="0"/>
              <a:t>Practice </a:t>
            </a:r>
          </a:p>
          <a:p>
            <a:r>
              <a:rPr lang="en-US" sz="3600" b="1" dirty="0" smtClean="0"/>
              <a:t>ESP</a:t>
            </a:r>
          </a:p>
        </p:txBody>
      </p:sp>
    </p:spTree>
    <p:extLst>
      <p:ext uri="{BB962C8B-B14F-4D97-AF65-F5344CB8AC3E}">
        <p14:creationId xmlns:p14="http://schemas.microsoft.com/office/powerpoint/2010/main" val="12983173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492375" y="1125538"/>
            <a:ext cx="4159250" cy="424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1800"/>
              <a:t>How's it going?</a:t>
            </a:r>
          </a:p>
          <a:p>
            <a:pPr eaLnBrk="1" hangingPunct="1"/>
            <a:r>
              <a:rPr lang="en-US" sz="1800"/>
              <a:t>Cheers.</a:t>
            </a:r>
          </a:p>
          <a:p>
            <a:pPr eaLnBrk="1" hangingPunct="1"/>
            <a:endParaRPr lang="en-US" sz="1800"/>
          </a:p>
          <a:p>
            <a:pPr eaLnBrk="1" hangingPunct="1"/>
            <a:r>
              <a:rPr lang="en-US" sz="1800"/>
              <a:t>Whereabouts?</a:t>
            </a:r>
          </a:p>
          <a:p>
            <a:pPr eaLnBrk="1" hangingPunct="1"/>
            <a:r>
              <a:rPr lang="en-US" sz="1800"/>
              <a:t>You won't know it. It's …….. .</a:t>
            </a:r>
          </a:p>
          <a:p>
            <a:pPr eaLnBrk="1" hangingPunct="1"/>
            <a:r>
              <a:rPr lang="en-US" sz="1800"/>
              <a:t>Are you from here ………… ?</a:t>
            </a:r>
          </a:p>
          <a:p>
            <a:pPr eaLnBrk="1" hangingPunct="1"/>
            <a:r>
              <a:rPr lang="en-US" sz="1800"/>
              <a:t>I ……… to live there.</a:t>
            </a:r>
          </a:p>
          <a:p>
            <a:pPr eaLnBrk="1" hangingPunct="1"/>
            <a:endParaRPr lang="en-US" sz="1800"/>
          </a:p>
          <a:p>
            <a:pPr eaLnBrk="1" hangingPunct="1"/>
            <a:r>
              <a:rPr lang="en-US" sz="1800"/>
              <a:t>That sounds high-powered.</a:t>
            </a:r>
          </a:p>
          <a:p>
            <a:pPr eaLnBrk="1" hangingPunct="1"/>
            <a:r>
              <a:rPr lang="en-US" sz="1800"/>
              <a:t>That must be good.</a:t>
            </a:r>
          </a:p>
          <a:p>
            <a:pPr eaLnBrk="1" hangingPunct="1"/>
            <a:endParaRPr lang="en-US" sz="1800"/>
          </a:p>
          <a:p>
            <a:pPr eaLnBrk="1" hangingPunct="1"/>
            <a:r>
              <a:rPr lang="en-US" sz="1800"/>
              <a:t>Me too/So ….. I.</a:t>
            </a:r>
          </a:p>
          <a:p>
            <a:pPr eaLnBrk="1" hangingPunct="1"/>
            <a:r>
              <a:rPr lang="en-US" sz="1800"/>
              <a:t>How long have you ……. doing that?</a:t>
            </a:r>
          </a:p>
          <a:p>
            <a:pPr eaLnBrk="1" hangingPunct="1"/>
            <a:r>
              <a:rPr lang="en-US" sz="1800"/>
              <a:t>&gt; Ages</a:t>
            </a:r>
          </a:p>
          <a:p>
            <a:pPr eaLnBrk="1" hangingPunct="1"/>
            <a:r>
              <a:rPr lang="en-US" sz="1800"/>
              <a:t>&gt; 3 years on and …… .</a:t>
            </a:r>
          </a:p>
        </p:txBody>
      </p:sp>
      <p:sp>
        <p:nvSpPr>
          <p:cNvPr id="32771" name="TextBox 3"/>
          <p:cNvSpPr txBox="1">
            <a:spLocks noChangeArrowheads="1"/>
          </p:cNvSpPr>
          <p:nvPr/>
        </p:nvSpPr>
        <p:spPr bwMode="auto">
          <a:xfrm>
            <a:off x="561974" y="331788"/>
            <a:ext cx="39380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2400" b="1" dirty="0">
                <a:solidFill>
                  <a:srgbClr val="000000"/>
                </a:solidFill>
                <a:latin typeface="Arial" charset="0"/>
              </a:rPr>
              <a:t>Exploiting first day chat</a:t>
            </a:r>
          </a:p>
        </p:txBody>
      </p:sp>
    </p:spTree>
    <p:extLst>
      <p:ext uri="{BB962C8B-B14F-4D97-AF65-F5344CB8AC3E}">
        <p14:creationId xmlns:p14="http://schemas.microsoft.com/office/powerpoint/2010/main" val="15897985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178050" y="3013075"/>
            <a:ext cx="47879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1" hangingPunct="1"/>
            <a:r>
              <a:rPr lang="en-US" sz="2400" b="1" dirty="0"/>
              <a:t>What did you do at the weekend?</a:t>
            </a:r>
          </a:p>
        </p:txBody>
      </p:sp>
    </p:spTree>
    <p:extLst>
      <p:ext uri="{BB962C8B-B14F-4D97-AF65-F5344CB8AC3E}">
        <p14:creationId xmlns:p14="http://schemas.microsoft.com/office/powerpoint/2010/main" val="1883961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1439863" y="1712913"/>
            <a:ext cx="7092950"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cs typeface="ＭＳ Ｐゴシック" charset="0"/>
              </a:defRPr>
            </a:lvl1pPr>
            <a:lvl2pPr marL="37931725" indent="-37474525">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eaLnBrk="1" hangingPunct="1"/>
            <a:r>
              <a:rPr lang="en-US" sz="2000" b="1" dirty="0" smtClean="0">
                <a:latin typeface="Arial" charset="0"/>
              </a:rPr>
              <a:t>Choose one to do a dialogue build</a:t>
            </a:r>
          </a:p>
          <a:p>
            <a:pPr eaLnBrk="1" hangingPunct="1"/>
            <a:endParaRPr lang="en-US" sz="1600" dirty="0">
              <a:latin typeface="Arial" charset="0"/>
            </a:endParaRPr>
          </a:p>
          <a:p>
            <a:pPr eaLnBrk="1" hangingPunct="1"/>
            <a:r>
              <a:rPr lang="en-US" sz="1600" dirty="0" smtClean="0">
                <a:latin typeface="Arial" charset="0"/>
              </a:rPr>
              <a:t>I </a:t>
            </a:r>
            <a:r>
              <a:rPr lang="en-US" sz="1600" dirty="0">
                <a:latin typeface="Arial" charset="0"/>
              </a:rPr>
              <a:t>went shopping …				</a:t>
            </a:r>
            <a:r>
              <a:rPr lang="en-US" sz="1600" dirty="0">
                <a:solidFill>
                  <a:srgbClr val="FF0000"/>
                </a:solidFill>
                <a:latin typeface="Arial" charset="0"/>
              </a:rPr>
              <a:t>clothes / things / compliments</a:t>
            </a:r>
          </a:p>
          <a:p>
            <a:pPr eaLnBrk="1" hangingPunct="1"/>
            <a:r>
              <a:rPr lang="en-US" sz="1600" dirty="0">
                <a:latin typeface="Arial" charset="0"/>
              </a:rPr>
              <a:t>I went to see my gran / sister		</a:t>
            </a:r>
            <a:r>
              <a:rPr lang="en-US" sz="1600" dirty="0">
                <a:solidFill>
                  <a:srgbClr val="FF0000"/>
                </a:solidFill>
                <a:latin typeface="Arial" charset="0"/>
              </a:rPr>
              <a:t>family / questions</a:t>
            </a:r>
          </a:p>
          <a:p>
            <a:pPr eaLnBrk="1" hangingPunct="1"/>
            <a:r>
              <a:rPr lang="en-US" sz="1600" dirty="0">
                <a:latin typeface="Arial" charset="0"/>
              </a:rPr>
              <a:t>I was in bed all weekend			</a:t>
            </a:r>
            <a:r>
              <a:rPr lang="en-US" sz="1600" dirty="0">
                <a:solidFill>
                  <a:srgbClr val="FF0000"/>
                </a:solidFill>
                <a:latin typeface="Arial" charset="0"/>
              </a:rPr>
              <a:t>illness vocab / sympathy / advice</a:t>
            </a:r>
          </a:p>
          <a:p>
            <a:pPr eaLnBrk="1" hangingPunct="1"/>
            <a:r>
              <a:rPr lang="en-US" sz="1600" dirty="0">
                <a:latin typeface="Arial" charset="0"/>
              </a:rPr>
              <a:t>I went to the cinema				</a:t>
            </a:r>
            <a:r>
              <a:rPr lang="en-US" sz="1600" dirty="0">
                <a:solidFill>
                  <a:srgbClr val="FF0000"/>
                </a:solidFill>
                <a:latin typeface="Arial" charset="0"/>
              </a:rPr>
              <a:t>types of film / film questions / </a:t>
            </a:r>
            <a:r>
              <a:rPr lang="en-US" sz="1600" dirty="0" err="1">
                <a:solidFill>
                  <a:srgbClr val="FF0000"/>
                </a:solidFill>
                <a:latin typeface="Arial" charset="0"/>
              </a:rPr>
              <a:t>adj's</a:t>
            </a:r>
            <a:r>
              <a:rPr lang="en-US" sz="1600" dirty="0">
                <a:solidFill>
                  <a:srgbClr val="FF0000"/>
                </a:solidFill>
                <a:latin typeface="Arial" charset="0"/>
              </a:rPr>
              <a:t> </a:t>
            </a:r>
          </a:p>
          <a:p>
            <a:pPr eaLnBrk="1" hangingPunct="1"/>
            <a:r>
              <a:rPr lang="en-US" sz="1600" dirty="0">
                <a:latin typeface="Arial" charset="0"/>
              </a:rPr>
              <a:t>I went to X. 					</a:t>
            </a:r>
            <a:r>
              <a:rPr lang="en-US" sz="1600" dirty="0">
                <a:solidFill>
                  <a:srgbClr val="FF0000"/>
                </a:solidFill>
                <a:latin typeface="Arial" charset="0"/>
              </a:rPr>
              <a:t>What's it like? / what did you think of it? </a:t>
            </a:r>
            <a:r>
              <a:rPr lang="en-US" sz="1600" dirty="0">
                <a:latin typeface="Arial" charset="0"/>
              </a:rPr>
              <a:t/>
            </a:r>
            <a:br>
              <a:rPr lang="en-US" sz="1600" dirty="0">
                <a:latin typeface="Arial" charset="0"/>
              </a:rPr>
            </a:br>
            <a:r>
              <a:rPr lang="en-US" sz="1600" dirty="0">
                <a:latin typeface="Arial" charset="0"/>
              </a:rPr>
              <a:t>I watched the X match			</a:t>
            </a:r>
            <a:r>
              <a:rPr lang="en-US" sz="1600" dirty="0">
                <a:solidFill>
                  <a:srgbClr val="FF0000"/>
                </a:solidFill>
                <a:latin typeface="Arial" charset="0"/>
              </a:rPr>
              <a:t>football vocab / opinion (should've)</a:t>
            </a:r>
          </a:p>
          <a:p>
            <a:pPr eaLnBrk="1" hangingPunct="1"/>
            <a:r>
              <a:rPr lang="en-US" sz="1600" dirty="0">
                <a:latin typeface="Arial" charset="0"/>
              </a:rPr>
              <a:t>I played X …					</a:t>
            </a:r>
            <a:r>
              <a:rPr lang="en-US" sz="1600" dirty="0">
                <a:solidFill>
                  <a:srgbClr val="FF0000"/>
                </a:solidFill>
                <a:latin typeface="Arial" charset="0"/>
              </a:rPr>
              <a:t>how often? How long?</a:t>
            </a:r>
          </a:p>
          <a:p>
            <a:pPr eaLnBrk="1" hangingPunct="1"/>
            <a:r>
              <a:rPr lang="en-US" sz="1600" dirty="0">
                <a:latin typeface="Arial" charset="0"/>
              </a:rPr>
              <a:t>I was going to… but				</a:t>
            </a:r>
            <a:r>
              <a:rPr lang="en-US" sz="1600" dirty="0">
                <a:solidFill>
                  <a:srgbClr val="FF0000"/>
                </a:solidFill>
                <a:latin typeface="Arial" charset="0"/>
              </a:rPr>
              <a:t>weather / changed plans</a:t>
            </a:r>
          </a:p>
          <a:p>
            <a:pPr eaLnBrk="1" hangingPunct="1"/>
            <a:r>
              <a:rPr lang="en-US" sz="1600" dirty="0">
                <a:latin typeface="Arial" charset="0"/>
              </a:rPr>
              <a:t>I had to …					</a:t>
            </a:r>
            <a:r>
              <a:rPr lang="en-US" sz="1600" dirty="0">
                <a:solidFill>
                  <a:srgbClr val="FF0000"/>
                </a:solidFill>
                <a:latin typeface="Arial" charset="0"/>
              </a:rPr>
              <a:t>obligation / work </a:t>
            </a:r>
          </a:p>
          <a:p>
            <a:pPr eaLnBrk="1" hangingPunct="1"/>
            <a:r>
              <a:rPr lang="en-US" sz="1600" dirty="0">
                <a:latin typeface="Arial" charset="0"/>
              </a:rPr>
              <a:t>I spent Saturday in A </a:t>
            </a:r>
            <a:r>
              <a:rPr lang="en-US" sz="1600" dirty="0" err="1">
                <a:latin typeface="Arial" charset="0"/>
              </a:rPr>
              <a:t>nd</a:t>
            </a:r>
            <a:r>
              <a:rPr lang="en-US" sz="1600" dirty="0">
                <a:latin typeface="Arial" charset="0"/>
              </a:rPr>
              <a:t> E		</a:t>
            </a:r>
            <a:r>
              <a:rPr lang="en-US" sz="1600" dirty="0">
                <a:solidFill>
                  <a:srgbClr val="FF0000"/>
                </a:solidFill>
                <a:latin typeface="Arial" charset="0"/>
              </a:rPr>
              <a:t>narrative tenses / accident vocab / 							 		must've been</a:t>
            </a:r>
          </a:p>
          <a:p>
            <a:pPr eaLnBrk="1" hangingPunct="1"/>
            <a:endParaRPr lang="en-US" sz="2400" dirty="0">
              <a:latin typeface="Arial" charset="0"/>
            </a:endParaRPr>
          </a:p>
        </p:txBody>
      </p:sp>
    </p:spTree>
    <p:extLst>
      <p:ext uri="{BB962C8B-B14F-4D97-AF65-F5344CB8AC3E}">
        <p14:creationId xmlns:p14="http://schemas.microsoft.com/office/powerpoint/2010/main" val="3403658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988840"/>
            <a:ext cx="5544616" cy="2862323"/>
          </a:xfrm>
          <a:prstGeom prst="rect">
            <a:avLst/>
          </a:prstGeom>
          <a:noFill/>
        </p:spPr>
        <p:txBody>
          <a:bodyPr wrap="square" rtlCol="0">
            <a:spAutoFit/>
          </a:bodyPr>
          <a:lstStyle/>
          <a:p>
            <a:r>
              <a:rPr lang="en-US" b="1" dirty="0" smtClean="0"/>
              <a:t>Choose one of the following for a scar story.</a:t>
            </a:r>
          </a:p>
          <a:p>
            <a:endParaRPr lang="en-US" dirty="0"/>
          </a:p>
          <a:p>
            <a:r>
              <a:rPr lang="en-US" dirty="0" smtClean="0"/>
              <a:t>last film I saw</a:t>
            </a:r>
          </a:p>
          <a:p>
            <a:r>
              <a:rPr lang="en-US" dirty="0" smtClean="0"/>
              <a:t>my weekend</a:t>
            </a:r>
          </a:p>
          <a:p>
            <a:r>
              <a:rPr lang="en-US" dirty="0" smtClean="0"/>
              <a:t>a problem at work</a:t>
            </a:r>
          </a:p>
          <a:p>
            <a:r>
              <a:rPr lang="en-US" dirty="0" smtClean="0"/>
              <a:t>applying for a visa</a:t>
            </a:r>
          </a:p>
          <a:p>
            <a:r>
              <a:rPr lang="en-US" dirty="0" smtClean="0"/>
              <a:t>my son / daughter’s school</a:t>
            </a:r>
          </a:p>
          <a:p>
            <a:endParaRPr lang="en-US" dirty="0"/>
          </a:p>
          <a:p>
            <a:r>
              <a:rPr lang="en-US" dirty="0" smtClean="0"/>
              <a:t>OR something else?</a:t>
            </a:r>
          </a:p>
          <a:p>
            <a:endParaRPr lang="en-US" dirty="0" smtClean="0"/>
          </a:p>
        </p:txBody>
      </p:sp>
    </p:spTree>
    <p:extLst>
      <p:ext uri="{BB962C8B-B14F-4D97-AF65-F5344CB8AC3E}">
        <p14:creationId xmlns:p14="http://schemas.microsoft.com/office/powerpoint/2010/main" val="13453143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084" y="1412776"/>
            <a:ext cx="4608512" cy="4339650"/>
          </a:xfrm>
          <a:prstGeom prst="rect">
            <a:avLst/>
          </a:prstGeom>
          <a:noFill/>
        </p:spPr>
        <p:txBody>
          <a:bodyPr wrap="square" rtlCol="0">
            <a:spAutoFit/>
          </a:bodyPr>
          <a:lstStyle/>
          <a:p>
            <a:r>
              <a:rPr lang="en-US" sz="2400" b="1" dirty="0" smtClean="0"/>
              <a:t>ESP</a:t>
            </a:r>
          </a:p>
          <a:p>
            <a:endParaRPr lang="en-US" dirty="0"/>
          </a:p>
          <a:p>
            <a:r>
              <a:rPr lang="en-US" dirty="0" smtClean="0"/>
              <a:t>There may be some ‘grammar’ that differentiates certain genres – </a:t>
            </a:r>
            <a:r>
              <a:rPr lang="en-US" dirty="0" err="1" smtClean="0"/>
              <a:t>e.g</a:t>
            </a:r>
            <a:r>
              <a:rPr lang="en-US" dirty="0" smtClean="0"/>
              <a:t> Academic English / teaching – but not the main issue.</a:t>
            </a:r>
          </a:p>
          <a:p>
            <a:endParaRPr lang="en-US" dirty="0"/>
          </a:p>
          <a:p>
            <a:r>
              <a:rPr lang="en-US" dirty="0" smtClean="0"/>
              <a:t>What distinguishes Business English / Academic English / Nurse’s English etc. is largely vocabulary and it’s frequency.</a:t>
            </a:r>
          </a:p>
          <a:p>
            <a:endParaRPr lang="en-US" dirty="0"/>
          </a:p>
          <a:p>
            <a:r>
              <a:rPr lang="en-US" dirty="0" smtClean="0"/>
              <a:t>It’s more likely to be needs driven and doing the task they need to do is probably the best starting point. Feed in the language. Develop and repeat in follow-up lessons. Maybe develop and make use of new vocab.</a:t>
            </a:r>
            <a:endParaRPr lang="en-US" dirty="0"/>
          </a:p>
        </p:txBody>
      </p:sp>
    </p:spTree>
    <p:extLst>
      <p:ext uri="{BB962C8B-B14F-4D97-AF65-F5344CB8AC3E}">
        <p14:creationId xmlns:p14="http://schemas.microsoft.com/office/powerpoint/2010/main" val="3368200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1558</TotalTime>
  <Words>10817</Words>
  <Application>Microsoft Office PowerPoint</Application>
  <PresentationFormat>Экран (4:3)</PresentationFormat>
  <Paragraphs>1775</Paragraphs>
  <Slides>256</Slides>
  <Notes>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256</vt:i4>
      </vt:variant>
    </vt:vector>
  </HeadingPairs>
  <TitlesOfParts>
    <vt:vector size="267" baseType="lpstr">
      <vt:lpstr>ＭＳ Ｐゴシック</vt:lpstr>
      <vt:lpstr>ＭＳ Ｐゴシック</vt:lpstr>
      <vt:lpstr>Arial</vt:lpstr>
      <vt:lpstr>Calibri</vt:lpstr>
      <vt:lpstr>Cambria</vt:lpstr>
      <vt:lpstr>Lucida Handwriting</vt:lpstr>
      <vt:lpstr>Times</vt:lpstr>
      <vt:lpstr>Times New Roman</vt:lpstr>
      <vt:lpstr>Wingdings</vt:lpstr>
      <vt:lpstr>ヒラギノ角ゴ Pro W3</vt:lpstr>
      <vt:lpstr>Office Theme</vt:lpstr>
      <vt:lpstr>Презентация PowerPoint</vt:lpstr>
      <vt:lpstr>Презентация PowerPoint</vt:lpstr>
      <vt:lpstr>Презентация PowerPoint</vt:lpstr>
      <vt:lpstr>Part 1:  Steps to learning  - What steps do you think are essential to learning a piece of language (a word / phrase / grammar item or rule?) - Why do you think people learn languages? - Why do they do it in class / pay a teacher?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Explanations</vt:lpstr>
      <vt:lpstr>Презентация PowerPoint</vt:lpstr>
      <vt:lpstr>How might you improve the way the meaning is conveyed?</vt:lpstr>
      <vt:lpstr>Презентация PowerPoint</vt:lpstr>
      <vt:lpstr>Презентация PowerPoint</vt:lpstr>
      <vt:lpstr>Презентация PowerPoint</vt:lpstr>
      <vt:lpstr>Презентация PowerPoint</vt:lpstr>
      <vt:lpstr>Презентация PowerPoint</vt:lpstr>
      <vt:lpstr>Examples and highlighting patterns. </vt:lpstr>
      <vt:lpstr>Can you see any chunks or patterns in these sentences and exchanges? </vt:lpstr>
      <vt:lpstr>Can you see any chunks or patterns in these sentences and exchanges? </vt:lpstr>
      <vt:lpstr>Vertical</vt:lpstr>
      <vt:lpstr>Horizontal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Dialogue building</vt:lpstr>
      <vt:lpstr>Презентация PowerPoint</vt:lpstr>
      <vt:lpstr>Dialogue building and correction</vt:lpstr>
      <vt:lpstr>DB and beliefs about language and learning</vt:lpstr>
      <vt:lpstr>Презентация PowerPoint</vt:lpstr>
      <vt:lpstr>Презентация PowerPoint</vt:lpstr>
      <vt:lpstr>Презентация PowerPoint</vt:lpstr>
      <vt:lpstr>Scar stories: Modelling speaking and longer turns</vt:lpstr>
      <vt:lpstr>Презентация PowerPoint</vt:lpstr>
      <vt:lpstr>Презентация PowerPoint</vt:lpstr>
      <vt:lpstr>Scar stories: how it helps with speaking</vt:lpstr>
      <vt:lpstr>Scar stories and ‘error’ correction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Things I was taught on training courses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What are texts for in the classroom, then?</vt:lpstr>
      <vt:lpstr>Презентация PowerPoint</vt:lpstr>
      <vt:lpstr>Презентация PowerPoint</vt:lpstr>
      <vt:lpstr>Choosing or writing good texts.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Two types of writing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Process writing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Am I just an old hippy?</vt:lpstr>
      <vt:lpstr>Some ways to correct ‘communicative students’</vt:lpstr>
      <vt:lpstr>The backwash of bad exams</vt:lpstr>
      <vt:lpstr>Some other things which are a bad sign</vt:lpstr>
      <vt:lpstr>The memory and myth of exams</vt:lpstr>
      <vt:lpstr>Some conclusions on Use of English</vt:lpstr>
      <vt:lpstr>Some conclusions on skills</vt:lpstr>
      <vt:lpstr>Презентация PowerPoint</vt:lpstr>
    </vt:vector>
  </TitlesOfParts>
  <Company>freelance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Lexical syllabus: from sets to networks and texts</dc:title>
  <dc:creator>Macu Gisbert Aguilar</dc:creator>
  <cp:lastModifiedBy>DNLS-Teacher01</cp:lastModifiedBy>
  <cp:revision>98</cp:revision>
  <cp:lastPrinted>2015-02-12T00:54:25Z</cp:lastPrinted>
  <dcterms:created xsi:type="dcterms:W3CDTF">2014-11-15T13:37:25Z</dcterms:created>
  <dcterms:modified xsi:type="dcterms:W3CDTF">2015-08-27T15:45:35Z</dcterms:modified>
</cp:coreProperties>
</file>